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648" r:id="rId1"/>
  </p:sldMasterIdLst>
  <p:notesMasterIdLst>
    <p:notesMasterId r:id="rId4"/>
  </p:notesMasterIdLst>
  <p:handoutMasterIdLst>
    <p:handoutMasterId r:id="rId5"/>
  </p:handoutMasterIdLst>
  <p:sldIdLst>
    <p:sldId id="258" r:id="rId2"/>
    <p:sldId id="260" r:id="rId3"/>
  </p:sldIdLst>
  <p:sldSz cx="9144000" cy="6858000" type="screen4x3"/>
  <p:notesSz cx="7010400" cy="9296400"/>
  <p:kinsoku lang="ja-JP" invalStChars="、。，．・：；？！゛゜ヽヾゝゞ々ー’”）〕］｝〉》」』】°‰′″℃￠％ぁぃぅぇぉっゃゅょゎァィゥェォッャュョヮヵヶ!%),.:;?]}｡｣､･ｧｨｩｪｫｬｭｮｯｰﾞﾟ" invalEndChars="‘“（〔［｛〈《「『【￥＄$([\{｢￡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2400" b="1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2400" b="1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2400" b="1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2400" b="1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2400" b="1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5pPr>
    <a:lvl6pPr marL="2286000" algn="l" defTabSz="914400" rtl="0" eaLnBrk="1" latinLnBrk="0" hangingPunct="1">
      <a:defRPr sz="2400" b="1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6pPr>
    <a:lvl7pPr marL="2743200" algn="l" defTabSz="914400" rtl="0" eaLnBrk="1" latinLnBrk="0" hangingPunct="1">
      <a:defRPr sz="2400" b="1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7pPr>
    <a:lvl8pPr marL="3200400" algn="l" defTabSz="914400" rtl="0" eaLnBrk="1" latinLnBrk="0" hangingPunct="1">
      <a:defRPr sz="2400" b="1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8pPr>
    <a:lvl9pPr marL="3657600" algn="l" defTabSz="914400" rtl="0" eaLnBrk="1" latinLnBrk="0" hangingPunct="1">
      <a:defRPr sz="2400" b="1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E8E8E8"/>
    <a:srgbClr val="A1A1A1"/>
    <a:srgbClr val="AAAAA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napVertSplitter="1" vertBarState="minimized" horzBarState="maximized">
    <p:restoredLeft sz="15620"/>
    <p:restoredTop sz="94660"/>
  </p:normalViewPr>
  <p:slideViewPr>
    <p:cSldViewPr snapToGrid="0">
      <p:cViewPr varScale="1">
        <p:scale>
          <a:sx n="97" d="100"/>
          <a:sy n="97" d="100"/>
        </p:scale>
        <p:origin x="228" y="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handoutMaster" Target="handoutMasters/handoutMaster1.xml"/><Relationship Id="rId4" Type="http://schemas.openxmlformats.org/officeDocument/2006/relationships/notesMaster" Target="notesMasters/notesMaster1.xml"/><Relationship Id="rId9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945346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33450" y="4416425"/>
            <a:ext cx="5143500" cy="4183063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vert="horz" wrap="square" lIns="91670" tIns="45031" rIns="91670" bIns="45031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2051" name="Rectangle 3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89038" y="701675"/>
            <a:ext cx="4633912" cy="3475038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</p:spTree>
    <p:extLst>
      <p:ext uri="{BB962C8B-B14F-4D97-AF65-F5344CB8AC3E}">
        <p14:creationId xmlns:p14="http://schemas.microsoft.com/office/powerpoint/2010/main" val="385968077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ChangeArrowheads="1"/>
          </p:cNvSpPr>
          <p:nvPr/>
        </p:nvSpPr>
        <p:spPr bwMode="auto">
          <a:xfrm>
            <a:off x="3971925" y="0"/>
            <a:ext cx="3038475" cy="465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50000"/>
              </a:spcBef>
            </a:pPr>
            <a:endParaRPr lang="en-US" altLang="en-US"/>
          </a:p>
        </p:txBody>
      </p:sp>
      <p:sp>
        <p:nvSpPr>
          <p:cNvPr id="4099" name="Rectangle 3"/>
          <p:cNvSpPr>
            <a:spLocks noChangeArrowheads="1"/>
          </p:cNvSpPr>
          <p:nvPr/>
        </p:nvSpPr>
        <p:spPr bwMode="auto">
          <a:xfrm>
            <a:off x="3971925" y="8831263"/>
            <a:ext cx="3038475" cy="465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9299" tIns="0" rIns="19299" bIns="0" anchor="b"/>
          <a:lstStyle>
            <a:lvl1pPr defTabSz="925513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defTabSz="925513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defTabSz="925513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defTabSz="925513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defTabSz="925513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defTabSz="925513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defTabSz="925513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defTabSz="925513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defTabSz="925513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r"/>
            <a:r>
              <a:rPr lang="en-US" altLang="en-US" sz="1100" b="0" i="1"/>
              <a:t>1</a:t>
            </a:r>
          </a:p>
        </p:txBody>
      </p:sp>
      <p:sp>
        <p:nvSpPr>
          <p:cNvPr id="4100" name="Rectangle 4"/>
          <p:cNvSpPr>
            <a:spLocks noChangeArrowheads="1"/>
          </p:cNvSpPr>
          <p:nvPr/>
        </p:nvSpPr>
        <p:spPr bwMode="auto">
          <a:xfrm>
            <a:off x="0" y="8831263"/>
            <a:ext cx="3038475" cy="465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50000"/>
              </a:spcBef>
            </a:pPr>
            <a:endParaRPr lang="en-US" altLang="en-US"/>
          </a:p>
        </p:txBody>
      </p:sp>
      <p:sp>
        <p:nvSpPr>
          <p:cNvPr id="4101" name="Rectangle 5"/>
          <p:cNvSpPr>
            <a:spLocks noChangeArrowheads="1"/>
          </p:cNvSpPr>
          <p:nvPr/>
        </p:nvSpPr>
        <p:spPr bwMode="auto">
          <a:xfrm>
            <a:off x="0" y="0"/>
            <a:ext cx="3038475" cy="465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50000"/>
              </a:spcBef>
            </a:pPr>
            <a:endParaRPr lang="en-US" altLang="en-US"/>
          </a:p>
        </p:txBody>
      </p:sp>
      <p:sp>
        <p:nvSpPr>
          <p:cNvPr id="4102" name="Rectangle 6"/>
          <p:cNvSpPr>
            <a:spLocks noGrp="1" noRot="1" noChangeAspect="1" noChangeArrowheads="1" noTextEdit="1"/>
          </p:cNvSpPr>
          <p:nvPr>
            <p:ph type="sldImg"/>
          </p:nvPr>
        </p:nvSpPr>
        <p:spPr>
          <a:ln cap="flat"/>
        </p:spPr>
      </p:sp>
      <p:sp>
        <p:nvSpPr>
          <p:cNvPr id="4103" name="Rectangle 7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7296395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ChangeArrowheads="1"/>
          </p:cNvSpPr>
          <p:nvPr/>
        </p:nvSpPr>
        <p:spPr bwMode="auto">
          <a:xfrm>
            <a:off x="3971925" y="0"/>
            <a:ext cx="3038475" cy="465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50000"/>
              </a:spcBef>
            </a:pPr>
            <a:endParaRPr lang="en-US" altLang="en-US"/>
          </a:p>
        </p:txBody>
      </p:sp>
      <p:sp>
        <p:nvSpPr>
          <p:cNvPr id="4099" name="Rectangle 3"/>
          <p:cNvSpPr>
            <a:spLocks noChangeArrowheads="1"/>
          </p:cNvSpPr>
          <p:nvPr/>
        </p:nvSpPr>
        <p:spPr bwMode="auto">
          <a:xfrm>
            <a:off x="3971925" y="8831263"/>
            <a:ext cx="3038475" cy="465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9299" tIns="0" rIns="19299" bIns="0" anchor="b"/>
          <a:lstStyle>
            <a:lvl1pPr defTabSz="925513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defTabSz="925513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defTabSz="925513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defTabSz="925513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defTabSz="925513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defTabSz="925513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defTabSz="925513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defTabSz="925513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defTabSz="925513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r"/>
            <a:r>
              <a:rPr lang="en-US" altLang="en-US" sz="1100" b="0" i="1"/>
              <a:t>1</a:t>
            </a:r>
          </a:p>
        </p:txBody>
      </p:sp>
      <p:sp>
        <p:nvSpPr>
          <p:cNvPr id="4100" name="Rectangle 4"/>
          <p:cNvSpPr>
            <a:spLocks noChangeArrowheads="1"/>
          </p:cNvSpPr>
          <p:nvPr/>
        </p:nvSpPr>
        <p:spPr bwMode="auto">
          <a:xfrm>
            <a:off x="0" y="8831263"/>
            <a:ext cx="3038475" cy="465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50000"/>
              </a:spcBef>
            </a:pPr>
            <a:endParaRPr lang="en-US" altLang="en-US"/>
          </a:p>
        </p:txBody>
      </p:sp>
      <p:sp>
        <p:nvSpPr>
          <p:cNvPr id="4101" name="Rectangle 5"/>
          <p:cNvSpPr>
            <a:spLocks noChangeArrowheads="1"/>
          </p:cNvSpPr>
          <p:nvPr/>
        </p:nvSpPr>
        <p:spPr bwMode="auto">
          <a:xfrm>
            <a:off x="0" y="0"/>
            <a:ext cx="3038475" cy="465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50000"/>
              </a:spcBef>
            </a:pPr>
            <a:endParaRPr lang="en-US" altLang="en-US"/>
          </a:p>
        </p:txBody>
      </p:sp>
      <p:sp>
        <p:nvSpPr>
          <p:cNvPr id="4102" name="Rectangle 6"/>
          <p:cNvSpPr>
            <a:spLocks noGrp="1" noRot="1" noChangeAspect="1" noChangeArrowheads="1" noTextEdit="1"/>
          </p:cNvSpPr>
          <p:nvPr>
            <p:ph type="sldImg"/>
          </p:nvPr>
        </p:nvSpPr>
        <p:spPr>
          <a:ln cap="flat"/>
        </p:spPr>
      </p:sp>
      <p:sp>
        <p:nvSpPr>
          <p:cNvPr id="4103" name="Rectangle 7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6812654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144550418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67034095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2869772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30510166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75115367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60349162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31056071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44061172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26424958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06353293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15100" y="609600"/>
            <a:ext cx="1943100" cy="54864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5676900" cy="54864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50040677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0488" tIns="44450" rIns="90488" bIns="4445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0488" tIns="44450" rIns="90488" bIns="4445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5pPr>
      <a:lvl6pPr marL="4572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6pPr>
      <a:lvl7pPr marL="9144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7pPr>
      <a:lvl8pPr marL="13716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8pPr>
      <a:lvl9pPr marL="18288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SzPct val="100000"/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SzPct val="100000"/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SzPct val="100000"/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SzPct val="100000"/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SzPct val="100000"/>
        <a:buChar char="•"/>
        <a:defRPr sz="2000">
          <a:solidFill>
            <a:schemeClr val="tx1"/>
          </a:solidFill>
          <a:latin typeface="+mn-lt"/>
        </a:defRPr>
      </a:lvl5pPr>
      <a:lvl6pPr marL="2514600" indent="-228600" algn="l" rtl="0" eaLnBrk="0" fontAlgn="base" hangingPunct="0">
        <a:spcBef>
          <a:spcPct val="20000"/>
        </a:spcBef>
        <a:spcAft>
          <a:spcPct val="0"/>
        </a:spcAft>
        <a:buSzPct val="100000"/>
        <a:buChar char="•"/>
        <a:defRPr sz="2000">
          <a:solidFill>
            <a:schemeClr val="tx1"/>
          </a:solidFill>
          <a:latin typeface="+mn-lt"/>
        </a:defRPr>
      </a:lvl6pPr>
      <a:lvl7pPr marL="2971800" indent="-228600" algn="l" rtl="0" eaLnBrk="0" fontAlgn="base" hangingPunct="0">
        <a:spcBef>
          <a:spcPct val="20000"/>
        </a:spcBef>
        <a:spcAft>
          <a:spcPct val="0"/>
        </a:spcAft>
        <a:buSzPct val="100000"/>
        <a:buChar char="•"/>
        <a:defRPr sz="2000">
          <a:solidFill>
            <a:schemeClr val="tx1"/>
          </a:solidFill>
          <a:latin typeface="+mn-lt"/>
        </a:defRPr>
      </a:lvl7pPr>
      <a:lvl8pPr marL="3429000" indent="-228600" algn="l" rtl="0" eaLnBrk="0" fontAlgn="base" hangingPunct="0">
        <a:spcBef>
          <a:spcPct val="20000"/>
        </a:spcBef>
        <a:spcAft>
          <a:spcPct val="0"/>
        </a:spcAft>
        <a:buSzPct val="100000"/>
        <a:buChar char="•"/>
        <a:defRPr sz="2000">
          <a:solidFill>
            <a:schemeClr val="tx1"/>
          </a:solidFill>
          <a:latin typeface="+mn-lt"/>
        </a:defRPr>
      </a:lvl8pPr>
      <a:lvl9pPr marL="3886200" indent="-228600" algn="l" rtl="0" eaLnBrk="0" fontAlgn="base" hangingPunct="0">
        <a:spcBef>
          <a:spcPct val="20000"/>
        </a:spcBef>
        <a:spcAft>
          <a:spcPct val="0"/>
        </a:spcAft>
        <a:buSzPct val="100000"/>
        <a:buChar char="•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/>
          <p:cNvGrpSpPr/>
          <p:nvPr/>
        </p:nvGrpSpPr>
        <p:grpSpPr>
          <a:xfrm>
            <a:off x="-221884" y="3080147"/>
            <a:ext cx="4641027" cy="1020475"/>
            <a:chOff x="6492677" y="5305708"/>
            <a:chExt cx="4641027" cy="1020475"/>
          </a:xfrm>
          <a:noFill/>
        </p:grpSpPr>
        <p:sp>
          <p:nvSpPr>
            <p:cNvPr id="3076" name="Oval 2140" descr="40%"/>
            <p:cNvSpPr>
              <a:spLocks noChangeArrowheads="1"/>
            </p:cNvSpPr>
            <p:nvPr/>
          </p:nvSpPr>
          <p:spPr bwMode="auto">
            <a:xfrm>
              <a:off x="10003404" y="5477555"/>
              <a:ext cx="1130300" cy="825500"/>
            </a:xfrm>
            <a:prstGeom prst="ellipse">
              <a:avLst/>
            </a:prstGeom>
            <a:grpFill/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SzPct val="100000"/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SzPct val="100000"/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SzPct val="100000"/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SzPct val="100000"/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SzPct val="100000"/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ctr">
                <a:spcBef>
                  <a:spcPct val="50000"/>
                </a:spcBef>
                <a:buSzTx/>
                <a:buFontTx/>
                <a:buNone/>
              </a:pPr>
              <a:endParaRPr lang="en-US" altLang="en-US" sz="2400"/>
            </a:p>
          </p:txBody>
        </p:sp>
        <p:sp>
          <p:nvSpPr>
            <p:cNvPr id="3089" name="Oval 2140" descr="40%"/>
            <p:cNvSpPr>
              <a:spLocks noChangeArrowheads="1"/>
            </p:cNvSpPr>
            <p:nvPr/>
          </p:nvSpPr>
          <p:spPr bwMode="auto">
            <a:xfrm>
              <a:off x="8422254" y="5466442"/>
              <a:ext cx="1130300" cy="825500"/>
            </a:xfrm>
            <a:prstGeom prst="ellipse">
              <a:avLst/>
            </a:prstGeom>
            <a:grpFill/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SzPct val="100000"/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SzPct val="100000"/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SzPct val="100000"/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SzPct val="100000"/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SzPct val="100000"/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ctr">
                <a:spcBef>
                  <a:spcPct val="50000"/>
                </a:spcBef>
                <a:buSzTx/>
                <a:buFontTx/>
                <a:buNone/>
              </a:pPr>
              <a:endParaRPr lang="en-US" altLang="en-US" sz="2400"/>
            </a:p>
          </p:txBody>
        </p:sp>
        <p:sp>
          <p:nvSpPr>
            <p:cNvPr id="3090" name="Oval 2174" descr="40%"/>
            <p:cNvSpPr>
              <a:spLocks noChangeArrowheads="1"/>
            </p:cNvSpPr>
            <p:nvPr/>
          </p:nvSpPr>
          <p:spPr bwMode="auto">
            <a:xfrm>
              <a:off x="6847682" y="5474380"/>
              <a:ext cx="1130300" cy="825500"/>
            </a:xfrm>
            <a:prstGeom prst="ellipse">
              <a:avLst/>
            </a:prstGeom>
            <a:grpFill/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SzPct val="100000"/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SzPct val="100000"/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SzPct val="100000"/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SzPct val="100000"/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SzPct val="100000"/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ctr">
                <a:spcBef>
                  <a:spcPct val="50000"/>
                </a:spcBef>
                <a:buSzTx/>
                <a:buFontTx/>
                <a:buNone/>
              </a:pPr>
              <a:endParaRPr lang="en-US" altLang="en-US" sz="2400"/>
            </a:p>
          </p:txBody>
        </p:sp>
        <p:sp>
          <p:nvSpPr>
            <p:cNvPr id="2109" name="Rectangle 2255"/>
            <p:cNvSpPr>
              <a:spLocks noChangeArrowheads="1"/>
            </p:cNvSpPr>
            <p:nvPr/>
          </p:nvSpPr>
          <p:spPr bwMode="auto">
            <a:xfrm>
              <a:off x="6492677" y="5305708"/>
              <a:ext cx="1014413" cy="211138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90488" tIns="44450" rIns="90488" bIns="44450">
              <a:spAutoFit/>
            </a:bodyPr>
            <a:lstStyle>
              <a:lvl1pPr algn="l">
                <a:spcBef>
                  <a:spcPct val="20000"/>
                </a:spcBef>
                <a:buSzPct val="100000"/>
                <a:buChar char="•"/>
                <a:defRPr sz="3200">
                  <a:solidFill>
                    <a:schemeClr val="tx1"/>
                  </a:solidFill>
                  <a:latin typeface="Times New Roman" charset="0"/>
                </a:defRPr>
              </a:lvl1pPr>
              <a:lvl2pPr marL="742950" indent="-285750" algn="l">
                <a:spcBef>
                  <a:spcPct val="20000"/>
                </a:spcBef>
                <a:buSzPct val="100000"/>
                <a:buChar char="–"/>
                <a:defRPr sz="2800">
                  <a:solidFill>
                    <a:schemeClr val="tx1"/>
                  </a:solidFill>
                  <a:latin typeface="Times New Roman" charset="0"/>
                </a:defRPr>
              </a:lvl2pPr>
              <a:lvl3pPr marL="1143000" indent="-228600" algn="l">
                <a:spcBef>
                  <a:spcPct val="20000"/>
                </a:spcBef>
                <a:buSzPct val="100000"/>
                <a:buChar char="•"/>
                <a:defRPr sz="2400">
                  <a:solidFill>
                    <a:schemeClr val="tx1"/>
                  </a:solidFill>
                  <a:latin typeface="Times New Roman" charset="0"/>
                </a:defRPr>
              </a:lvl3pPr>
              <a:lvl4pPr marL="1600200" indent="-228600" algn="l">
                <a:spcBef>
                  <a:spcPct val="20000"/>
                </a:spcBef>
                <a:buSzPct val="100000"/>
                <a:buChar char="–"/>
                <a:defRPr sz="2000">
                  <a:solidFill>
                    <a:schemeClr val="tx1"/>
                  </a:solidFill>
                  <a:latin typeface="Times New Roman" charset="0"/>
                </a:defRPr>
              </a:lvl4pPr>
              <a:lvl5pPr marL="2057400" indent="-228600" algn="l">
                <a:spcBef>
                  <a:spcPct val="20000"/>
                </a:spcBef>
                <a:buSzPct val="100000"/>
                <a:buChar char="•"/>
                <a:defRPr sz="2000">
                  <a:solidFill>
                    <a:schemeClr val="tx1"/>
                  </a:solidFill>
                  <a:latin typeface="Times New Roman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>
                  <a:solidFill>
                    <a:schemeClr val="tx1"/>
                  </a:solidFill>
                  <a:latin typeface="Times New Roman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>
                  <a:solidFill>
                    <a:schemeClr val="tx1"/>
                  </a:solidFill>
                  <a:latin typeface="Times New Roman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>
                  <a:solidFill>
                    <a:schemeClr val="tx1"/>
                  </a:solidFill>
                  <a:latin typeface="Times New Roman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>
                  <a:solidFill>
                    <a:schemeClr val="tx1"/>
                  </a:solidFill>
                  <a:latin typeface="Times New Roman" charset="0"/>
                </a:defRPr>
              </a:lvl9pPr>
            </a:lstStyle>
            <a:p>
              <a:pPr algn="ctr">
                <a:spcBef>
                  <a:spcPct val="50000"/>
                </a:spcBef>
                <a:buSzTx/>
                <a:buFontTx/>
                <a:buNone/>
                <a:defRPr/>
              </a:pPr>
              <a:r>
                <a:rPr lang="en-US" altLang="en-US" sz="800" b="0" dirty="0"/>
                <a:t>MTH 112Z</a:t>
              </a:r>
            </a:p>
          </p:txBody>
        </p:sp>
        <p:sp>
          <p:nvSpPr>
            <p:cNvPr id="3103" name="Rectangle 2141"/>
            <p:cNvSpPr>
              <a:spLocks noChangeArrowheads="1"/>
            </p:cNvSpPr>
            <p:nvPr/>
          </p:nvSpPr>
          <p:spPr bwMode="auto">
            <a:xfrm>
              <a:off x="8440565" y="5497508"/>
              <a:ext cx="1131888" cy="82867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0488" tIns="44450" rIns="90488" bIns="44450">
              <a:spAutoFit/>
            </a:bodyPr>
            <a:lstStyle>
              <a:lvl1pPr>
                <a:spcBef>
                  <a:spcPct val="20000"/>
                </a:spcBef>
                <a:buSzPct val="100000"/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SzPct val="100000"/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SzPct val="100000"/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SzPct val="100000"/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SzPct val="100000"/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ctr">
                <a:spcBef>
                  <a:spcPct val="50000"/>
                </a:spcBef>
                <a:spcAft>
                  <a:spcPts val="600"/>
                </a:spcAft>
                <a:buSzTx/>
                <a:buFontTx/>
                <a:buNone/>
              </a:pPr>
              <a:r>
                <a:rPr lang="en-US" altLang="en-US" sz="1300" dirty="0"/>
                <a:t>MTH 252Z</a:t>
              </a:r>
              <a:br>
                <a:rPr lang="en-US" altLang="en-US" sz="1300" dirty="0"/>
              </a:br>
              <a:r>
                <a:rPr lang="en-US" altLang="en-US" sz="900" dirty="0"/>
                <a:t>Integral</a:t>
              </a:r>
              <a:br>
                <a:rPr lang="en-US" altLang="en-US" sz="900" dirty="0"/>
              </a:br>
              <a:r>
                <a:rPr lang="en-US" altLang="en-US" sz="900" dirty="0"/>
                <a:t> Calculus</a:t>
              </a:r>
            </a:p>
            <a:p>
              <a:pPr algn="ctr">
                <a:spcBef>
                  <a:spcPct val="50000"/>
                </a:spcBef>
                <a:buSzTx/>
                <a:buFontTx/>
                <a:buNone/>
              </a:pPr>
              <a:r>
                <a:rPr lang="en-US" altLang="en-US" sz="800" dirty="0"/>
                <a:t>F,W,S (4) </a:t>
              </a:r>
            </a:p>
          </p:txBody>
        </p:sp>
        <p:sp>
          <p:nvSpPr>
            <p:cNvPr id="3104" name="Rectangle 2175"/>
            <p:cNvSpPr>
              <a:spLocks noChangeArrowheads="1"/>
            </p:cNvSpPr>
            <p:nvPr/>
          </p:nvSpPr>
          <p:spPr bwMode="auto">
            <a:xfrm>
              <a:off x="6838157" y="5482317"/>
              <a:ext cx="1152525" cy="82867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0488" tIns="44450" rIns="90488" bIns="44450">
              <a:spAutoFit/>
            </a:bodyPr>
            <a:lstStyle>
              <a:lvl1pPr>
                <a:spcBef>
                  <a:spcPct val="20000"/>
                </a:spcBef>
                <a:buSzPct val="100000"/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SzPct val="100000"/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SzPct val="100000"/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SzPct val="100000"/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SzPct val="100000"/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ctr">
                <a:spcBef>
                  <a:spcPct val="50000"/>
                </a:spcBef>
                <a:spcAft>
                  <a:spcPts val="600"/>
                </a:spcAft>
                <a:buSzTx/>
                <a:buFontTx/>
                <a:buNone/>
              </a:pPr>
              <a:r>
                <a:rPr lang="en-US" altLang="en-US" sz="1300" dirty="0"/>
                <a:t>MTH 251Z</a:t>
              </a:r>
              <a:br>
                <a:rPr lang="en-US" altLang="en-US" sz="1300" dirty="0"/>
              </a:br>
              <a:r>
                <a:rPr lang="en-US" altLang="en-US" sz="900" dirty="0"/>
                <a:t>Differential</a:t>
              </a:r>
              <a:br>
                <a:rPr lang="en-US" altLang="en-US" sz="900" dirty="0"/>
              </a:br>
              <a:r>
                <a:rPr lang="en-US" altLang="en-US" sz="900" dirty="0"/>
                <a:t> Calculus</a:t>
              </a:r>
            </a:p>
            <a:p>
              <a:pPr algn="ctr">
                <a:spcBef>
                  <a:spcPct val="50000"/>
                </a:spcBef>
                <a:buSzTx/>
                <a:buFontTx/>
                <a:buNone/>
              </a:pPr>
              <a:r>
                <a:rPr lang="en-US" altLang="en-US" sz="800" dirty="0"/>
                <a:t>F,W,S (4) </a:t>
              </a:r>
            </a:p>
          </p:txBody>
        </p:sp>
      </p:grpSp>
      <p:sp>
        <p:nvSpPr>
          <p:cNvPr id="3074" name="Oval 2065" descr="40%"/>
          <p:cNvSpPr>
            <a:spLocks noChangeArrowheads="1"/>
          </p:cNvSpPr>
          <p:nvPr/>
        </p:nvSpPr>
        <p:spPr bwMode="auto">
          <a:xfrm>
            <a:off x="1683801" y="4254699"/>
            <a:ext cx="1130300" cy="825500"/>
          </a:xfrm>
          <a:prstGeom prst="ellips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SzPct val="100000"/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SzPct val="100000"/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SzPct val="100000"/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SzPct val="100000"/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50000"/>
              </a:spcBef>
              <a:buSzTx/>
              <a:buFontTx/>
              <a:buNone/>
            </a:pPr>
            <a:endParaRPr lang="en-US" altLang="en-US" sz="2400"/>
          </a:p>
        </p:txBody>
      </p:sp>
      <p:sp>
        <p:nvSpPr>
          <p:cNvPr id="3077" name="Rectangle 2050"/>
          <p:cNvSpPr>
            <a:spLocks noChangeArrowheads="1"/>
          </p:cNvSpPr>
          <p:nvPr/>
        </p:nvSpPr>
        <p:spPr bwMode="auto">
          <a:xfrm>
            <a:off x="4403725" y="2498725"/>
            <a:ext cx="354013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SzPct val="100000"/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SzPct val="100000"/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SzPct val="100000"/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SzPct val="100000"/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50000"/>
              </a:spcBef>
              <a:buSzTx/>
              <a:buFontTx/>
              <a:buNone/>
            </a:pPr>
            <a:endParaRPr lang="en-US" altLang="en-US" sz="2400"/>
          </a:p>
        </p:txBody>
      </p:sp>
      <p:sp>
        <p:nvSpPr>
          <p:cNvPr id="3078" name="Rectangle 2051"/>
          <p:cNvSpPr>
            <a:spLocks noChangeArrowheads="1"/>
          </p:cNvSpPr>
          <p:nvPr/>
        </p:nvSpPr>
        <p:spPr bwMode="auto">
          <a:xfrm>
            <a:off x="4251325" y="517525"/>
            <a:ext cx="268288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SzPct val="100000"/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SzPct val="100000"/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SzPct val="100000"/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SzPct val="100000"/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50000"/>
              </a:spcBef>
              <a:buSzTx/>
              <a:buFontTx/>
              <a:buNone/>
            </a:pPr>
            <a:endParaRPr lang="en-US" altLang="en-US" sz="2400"/>
          </a:p>
        </p:txBody>
      </p:sp>
      <p:sp>
        <p:nvSpPr>
          <p:cNvPr id="3145" name="Line 2053"/>
          <p:cNvSpPr>
            <a:spLocks noChangeShapeType="1"/>
          </p:cNvSpPr>
          <p:nvPr/>
        </p:nvSpPr>
        <p:spPr bwMode="auto">
          <a:xfrm>
            <a:off x="6350" y="910231"/>
            <a:ext cx="8978900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146" name="Rectangle 2054"/>
          <p:cNvSpPr>
            <a:spLocks noChangeArrowheads="1"/>
          </p:cNvSpPr>
          <p:nvPr/>
        </p:nvSpPr>
        <p:spPr bwMode="auto">
          <a:xfrm>
            <a:off x="1292225" y="300240"/>
            <a:ext cx="1685925" cy="3002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488" tIns="44450" rIns="90488" bIns="44450">
            <a:spAutoFit/>
          </a:bodyPr>
          <a:lstStyle>
            <a:lvl1pPr>
              <a:spcBef>
                <a:spcPct val="20000"/>
              </a:spcBef>
              <a:buSzPct val="100000"/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SzPct val="100000"/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SzPct val="100000"/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SzPct val="100000"/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50000"/>
              </a:spcBef>
              <a:buSzTx/>
              <a:buFontTx/>
              <a:buNone/>
            </a:pPr>
            <a:r>
              <a:rPr lang="en-US" altLang="en-US" sz="1400" b="0"/>
              <a:t>FIRST YEAR</a:t>
            </a:r>
          </a:p>
        </p:txBody>
      </p:sp>
      <p:sp>
        <p:nvSpPr>
          <p:cNvPr id="3147" name="Rectangle 2055"/>
          <p:cNvSpPr>
            <a:spLocks noChangeArrowheads="1"/>
          </p:cNvSpPr>
          <p:nvPr/>
        </p:nvSpPr>
        <p:spPr bwMode="auto">
          <a:xfrm>
            <a:off x="6091238" y="300240"/>
            <a:ext cx="1533525" cy="3002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488" tIns="44450" rIns="90488" bIns="44450">
            <a:spAutoFit/>
          </a:bodyPr>
          <a:lstStyle>
            <a:lvl1pPr>
              <a:spcBef>
                <a:spcPct val="20000"/>
              </a:spcBef>
              <a:buSzPct val="100000"/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SzPct val="100000"/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SzPct val="100000"/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SzPct val="100000"/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50000"/>
              </a:spcBef>
              <a:buSzTx/>
              <a:buFontTx/>
              <a:buNone/>
            </a:pPr>
            <a:r>
              <a:rPr lang="en-US" altLang="en-US" sz="1400" b="0"/>
              <a:t>SECOND YEAR</a:t>
            </a:r>
          </a:p>
        </p:txBody>
      </p:sp>
      <p:sp>
        <p:nvSpPr>
          <p:cNvPr id="3148" name="Rectangle 2056"/>
          <p:cNvSpPr>
            <a:spLocks noChangeArrowheads="1"/>
          </p:cNvSpPr>
          <p:nvPr/>
        </p:nvSpPr>
        <p:spPr bwMode="auto">
          <a:xfrm>
            <a:off x="4872038" y="603655"/>
            <a:ext cx="847725" cy="3002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488" tIns="44450" rIns="90488" bIns="44450">
            <a:spAutoFit/>
          </a:bodyPr>
          <a:lstStyle>
            <a:lvl1pPr>
              <a:spcBef>
                <a:spcPct val="20000"/>
              </a:spcBef>
              <a:buSzPct val="100000"/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SzPct val="100000"/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SzPct val="100000"/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SzPct val="100000"/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50000"/>
              </a:spcBef>
              <a:buSzTx/>
              <a:buFontTx/>
              <a:buNone/>
            </a:pPr>
            <a:r>
              <a:rPr lang="en-US" altLang="en-US" sz="1400" b="0"/>
              <a:t>Fall</a:t>
            </a:r>
          </a:p>
        </p:txBody>
      </p:sp>
      <p:sp>
        <p:nvSpPr>
          <p:cNvPr id="3149" name="Rectangle 2057"/>
          <p:cNvSpPr>
            <a:spLocks noChangeArrowheads="1"/>
          </p:cNvSpPr>
          <p:nvPr/>
        </p:nvSpPr>
        <p:spPr bwMode="auto">
          <a:xfrm>
            <a:off x="1749425" y="603655"/>
            <a:ext cx="1076325" cy="3002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488" tIns="44450" rIns="90488" bIns="44450">
            <a:spAutoFit/>
          </a:bodyPr>
          <a:lstStyle>
            <a:lvl1pPr>
              <a:spcBef>
                <a:spcPct val="20000"/>
              </a:spcBef>
              <a:buSzPct val="100000"/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SzPct val="100000"/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SzPct val="100000"/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SzPct val="100000"/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50000"/>
              </a:spcBef>
              <a:buSzTx/>
              <a:buFontTx/>
              <a:buNone/>
            </a:pPr>
            <a:r>
              <a:rPr lang="en-US" altLang="en-US" sz="1400" b="0"/>
              <a:t>Winter</a:t>
            </a:r>
          </a:p>
        </p:txBody>
      </p:sp>
      <p:sp>
        <p:nvSpPr>
          <p:cNvPr id="3150" name="Rectangle 2058"/>
          <p:cNvSpPr>
            <a:spLocks noChangeArrowheads="1"/>
          </p:cNvSpPr>
          <p:nvPr/>
        </p:nvSpPr>
        <p:spPr bwMode="auto">
          <a:xfrm>
            <a:off x="3349625" y="603655"/>
            <a:ext cx="1076325" cy="3002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488" tIns="44450" rIns="90488" bIns="44450">
            <a:spAutoFit/>
          </a:bodyPr>
          <a:lstStyle>
            <a:lvl1pPr>
              <a:spcBef>
                <a:spcPct val="20000"/>
              </a:spcBef>
              <a:buSzPct val="100000"/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SzPct val="100000"/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SzPct val="100000"/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SzPct val="100000"/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50000"/>
              </a:spcBef>
              <a:buSzTx/>
              <a:buFontTx/>
              <a:buNone/>
            </a:pPr>
            <a:r>
              <a:rPr lang="en-US" altLang="en-US" sz="1400" b="0"/>
              <a:t>Spring</a:t>
            </a:r>
          </a:p>
        </p:txBody>
      </p:sp>
      <p:sp>
        <p:nvSpPr>
          <p:cNvPr id="3151" name="Rectangle 2059"/>
          <p:cNvSpPr>
            <a:spLocks noChangeArrowheads="1"/>
          </p:cNvSpPr>
          <p:nvPr/>
        </p:nvSpPr>
        <p:spPr bwMode="auto">
          <a:xfrm>
            <a:off x="225425" y="603655"/>
            <a:ext cx="847725" cy="3002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488" tIns="44450" rIns="90488" bIns="44450">
            <a:spAutoFit/>
          </a:bodyPr>
          <a:lstStyle>
            <a:lvl1pPr>
              <a:spcBef>
                <a:spcPct val="20000"/>
              </a:spcBef>
              <a:buSzPct val="100000"/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SzPct val="100000"/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SzPct val="100000"/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SzPct val="100000"/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50000"/>
              </a:spcBef>
              <a:buSzTx/>
              <a:buFontTx/>
              <a:buNone/>
            </a:pPr>
            <a:r>
              <a:rPr lang="en-US" altLang="en-US" sz="1400" b="0"/>
              <a:t>Fall</a:t>
            </a:r>
          </a:p>
        </p:txBody>
      </p:sp>
      <p:sp>
        <p:nvSpPr>
          <p:cNvPr id="3152" name="Rectangle 2060"/>
          <p:cNvSpPr>
            <a:spLocks noChangeArrowheads="1"/>
          </p:cNvSpPr>
          <p:nvPr/>
        </p:nvSpPr>
        <p:spPr bwMode="auto">
          <a:xfrm>
            <a:off x="6396038" y="603655"/>
            <a:ext cx="1076325" cy="3002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488" tIns="44450" rIns="90488" bIns="44450">
            <a:spAutoFit/>
          </a:bodyPr>
          <a:lstStyle>
            <a:lvl1pPr>
              <a:spcBef>
                <a:spcPct val="20000"/>
              </a:spcBef>
              <a:buSzPct val="100000"/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SzPct val="100000"/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SzPct val="100000"/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SzPct val="100000"/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50000"/>
              </a:spcBef>
              <a:buSzTx/>
              <a:buFontTx/>
              <a:buNone/>
            </a:pPr>
            <a:r>
              <a:rPr lang="en-US" altLang="en-US" sz="1400" b="0"/>
              <a:t>Winter</a:t>
            </a:r>
          </a:p>
        </p:txBody>
      </p:sp>
      <p:sp>
        <p:nvSpPr>
          <p:cNvPr id="3153" name="Rectangle 2061"/>
          <p:cNvSpPr>
            <a:spLocks noChangeArrowheads="1"/>
          </p:cNvSpPr>
          <p:nvPr/>
        </p:nvSpPr>
        <p:spPr bwMode="auto">
          <a:xfrm>
            <a:off x="7920038" y="603655"/>
            <a:ext cx="1076325" cy="3002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488" tIns="44450" rIns="90488" bIns="44450">
            <a:spAutoFit/>
          </a:bodyPr>
          <a:lstStyle>
            <a:lvl1pPr>
              <a:spcBef>
                <a:spcPct val="20000"/>
              </a:spcBef>
              <a:buSzPct val="100000"/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SzPct val="100000"/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SzPct val="100000"/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SzPct val="100000"/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50000"/>
              </a:spcBef>
              <a:buSzTx/>
              <a:buFontTx/>
              <a:buNone/>
            </a:pPr>
            <a:r>
              <a:rPr lang="en-US" altLang="en-US" sz="1400" b="0"/>
              <a:t>Spring</a:t>
            </a:r>
          </a:p>
        </p:txBody>
      </p:sp>
      <p:sp>
        <p:nvSpPr>
          <p:cNvPr id="3154" name="Line 2062"/>
          <p:cNvSpPr>
            <a:spLocks noChangeShapeType="1"/>
          </p:cNvSpPr>
          <p:nvPr/>
        </p:nvSpPr>
        <p:spPr bwMode="auto">
          <a:xfrm>
            <a:off x="4572000" y="916552"/>
            <a:ext cx="0" cy="5341373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155" name="Rectangle 2063"/>
          <p:cNvSpPr>
            <a:spLocks noChangeArrowheads="1"/>
          </p:cNvSpPr>
          <p:nvPr/>
        </p:nvSpPr>
        <p:spPr bwMode="auto">
          <a:xfrm>
            <a:off x="2968625" y="-3175"/>
            <a:ext cx="4019550" cy="33598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488" tIns="44450" rIns="90488" bIns="44450">
            <a:spAutoFit/>
          </a:bodyPr>
          <a:lstStyle>
            <a:lvl1pPr>
              <a:spcBef>
                <a:spcPct val="20000"/>
              </a:spcBef>
              <a:buSzPct val="100000"/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SzPct val="100000"/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SzPct val="100000"/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SzPct val="100000"/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50000"/>
              </a:spcBef>
              <a:buSzTx/>
              <a:buFontTx/>
              <a:buNone/>
            </a:pPr>
            <a:r>
              <a:rPr lang="en-US" altLang="en-US" sz="1600" u="sng" dirty="0"/>
              <a:t>REACTOR ENGINEERING</a:t>
            </a:r>
          </a:p>
        </p:txBody>
      </p:sp>
      <p:grpSp>
        <p:nvGrpSpPr>
          <p:cNvPr id="3080" name="Group 2064"/>
          <p:cNvGrpSpPr>
            <a:grpSpLocks/>
          </p:cNvGrpSpPr>
          <p:nvPr/>
        </p:nvGrpSpPr>
        <p:grpSpPr bwMode="auto">
          <a:xfrm>
            <a:off x="150341" y="2140865"/>
            <a:ext cx="1179513" cy="825501"/>
            <a:chOff x="1060" y="724"/>
            <a:chExt cx="743" cy="520"/>
          </a:xfrm>
        </p:grpSpPr>
        <p:sp>
          <p:nvSpPr>
            <p:cNvPr id="3143" name="Oval 2065" descr="40%"/>
            <p:cNvSpPr>
              <a:spLocks noChangeArrowheads="1"/>
            </p:cNvSpPr>
            <p:nvPr/>
          </p:nvSpPr>
          <p:spPr bwMode="auto">
            <a:xfrm>
              <a:off x="1060" y="724"/>
              <a:ext cx="712" cy="520"/>
            </a:xfrm>
            <a:prstGeom prst="ellips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SzPct val="100000"/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SzPct val="100000"/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SzPct val="100000"/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SzPct val="100000"/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SzPct val="100000"/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ctr">
                <a:spcBef>
                  <a:spcPct val="50000"/>
                </a:spcBef>
                <a:buSzTx/>
                <a:buFontTx/>
                <a:buNone/>
              </a:pPr>
              <a:endParaRPr lang="en-US" altLang="en-US" sz="2400"/>
            </a:p>
          </p:txBody>
        </p:sp>
        <p:sp>
          <p:nvSpPr>
            <p:cNvPr id="3144" name="Rectangle 2066"/>
            <p:cNvSpPr>
              <a:spLocks noChangeArrowheads="1"/>
            </p:cNvSpPr>
            <p:nvPr/>
          </p:nvSpPr>
          <p:spPr bwMode="auto">
            <a:xfrm>
              <a:off x="1091" y="787"/>
              <a:ext cx="712" cy="38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0488" tIns="44450" rIns="90488" bIns="44450">
              <a:spAutoFit/>
            </a:bodyPr>
            <a:lstStyle>
              <a:lvl1pPr>
                <a:spcBef>
                  <a:spcPct val="20000"/>
                </a:spcBef>
                <a:buSzPct val="100000"/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SzPct val="100000"/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SzPct val="100000"/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SzPct val="100000"/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SzPct val="100000"/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ctr">
                <a:spcBef>
                  <a:spcPts val="0"/>
                </a:spcBef>
                <a:buSzTx/>
                <a:buFontTx/>
                <a:buNone/>
              </a:pPr>
              <a:r>
                <a:rPr lang="en-US" altLang="en-US" sz="1300" dirty="0"/>
                <a:t>CH 201/204</a:t>
              </a:r>
              <a:br>
                <a:rPr lang="en-US" altLang="en-US" sz="1300" dirty="0"/>
              </a:br>
              <a:r>
                <a:rPr lang="en-US" altLang="en-US" sz="900" dirty="0"/>
                <a:t>Chemistry</a:t>
              </a:r>
            </a:p>
            <a:p>
              <a:pPr algn="ctr">
                <a:spcBef>
                  <a:spcPct val="50000"/>
                </a:spcBef>
                <a:buSzTx/>
                <a:buFontTx/>
                <a:buNone/>
              </a:pPr>
              <a:r>
                <a:rPr lang="en-US" altLang="en-US" sz="800"/>
                <a:t>W (4)</a:t>
              </a:r>
              <a:endParaRPr lang="en-US" altLang="en-US" sz="800" dirty="0"/>
            </a:p>
          </p:txBody>
        </p:sp>
      </p:grpSp>
      <p:sp>
        <p:nvSpPr>
          <p:cNvPr id="3081" name="Oval 2068"/>
          <p:cNvSpPr>
            <a:spLocks noChangeArrowheads="1"/>
          </p:cNvSpPr>
          <p:nvPr/>
        </p:nvSpPr>
        <p:spPr bwMode="auto">
          <a:xfrm>
            <a:off x="1735138" y="2145507"/>
            <a:ext cx="1130300" cy="825500"/>
          </a:xfrm>
          <a:prstGeom prst="ellips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SzPct val="100000"/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SzPct val="100000"/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SzPct val="100000"/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SzPct val="100000"/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50000"/>
              </a:spcBef>
              <a:buSzTx/>
              <a:buFontTx/>
              <a:buNone/>
            </a:pPr>
            <a:endParaRPr lang="en-US" altLang="en-US" sz="2400"/>
          </a:p>
        </p:txBody>
      </p:sp>
      <p:sp>
        <p:nvSpPr>
          <p:cNvPr id="3083" name="Oval 2077" descr="40%"/>
          <p:cNvSpPr>
            <a:spLocks noChangeArrowheads="1"/>
          </p:cNvSpPr>
          <p:nvPr/>
        </p:nvSpPr>
        <p:spPr bwMode="auto">
          <a:xfrm>
            <a:off x="111074" y="4227512"/>
            <a:ext cx="1130300" cy="825500"/>
          </a:xfrm>
          <a:prstGeom prst="ellips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SzPct val="100000"/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SzPct val="100000"/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SzPct val="100000"/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SzPct val="100000"/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50000"/>
              </a:spcBef>
              <a:buSzTx/>
              <a:buFontTx/>
              <a:buNone/>
            </a:pPr>
            <a:endParaRPr lang="en-US" altLang="en-US" sz="2400"/>
          </a:p>
        </p:txBody>
      </p:sp>
      <p:grpSp>
        <p:nvGrpSpPr>
          <p:cNvPr id="3084" name="Group 2091"/>
          <p:cNvGrpSpPr>
            <a:grpSpLocks/>
          </p:cNvGrpSpPr>
          <p:nvPr/>
        </p:nvGrpSpPr>
        <p:grpSpPr bwMode="auto">
          <a:xfrm>
            <a:off x="152892" y="968999"/>
            <a:ext cx="1152525" cy="1012826"/>
            <a:chOff x="42" y="623"/>
            <a:chExt cx="726" cy="638"/>
          </a:xfrm>
        </p:grpSpPr>
        <p:sp>
          <p:nvSpPr>
            <p:cNvPr id="3140" name="Oval 2092" descr="Outlined diamond"/>
            <p:cNvSpPr>
              <a:spLocks noChangeArrowheads="1"/>
            </p:cNvSpPr>
            <p:nvPr/>
          </p:nvSpPr>
          <p:spPr bwMode="auto">
            <a:xfrm>
              <a:off x="52" y="724"/>
              <a:ext cx="712" cy="520"/>
            </a:xfrm>
            <a:prstGeom prst="ellips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SzPct val="100000"/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SzPct val="100000"/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SzPct val="100000"/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SzPct val="100000"/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SzPct val="100000"/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ctr">
                <a:spcBef>
                  <a:spcPct val="50000"/>
                </a:spcBef>
                <a:buSzTx/>
                <a:buFontTx/>
                <a:buNone/>
              </a:pPr>
              <a:endParaRPr lang="en-US" altLang="en-US" sz="2400"/>
            </a:p>
          </p:txBody>
        </p:sp>
        <p:sp>
          <p:nvSpPr>
            <p:cNvPr id="3141" name="Rectangle 2093"/>
            <p:cNvSpPr>
              <a:spLocks noChangeArrowheads="1"/>
            </p:cNvSpPr>
            <p:nvPr/>
          </p:nvSpPr>
          <p:spPr bwMode="auto">
            <a:xfrm>
              <a:off x="42" y="623"/>
              <a:ext cx="726" cy="63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0488" tIns="44450" rIns="90488" bIns="44450">
              <a:spAutoFit/>
            </a:bodyPr>
            <a:lstStyle>
              <a:lvl1pPr>
                <a:spcBef>
                  <a:spcPct val="20000"/>
                </a:spcBef>
                <a:buSzPct val="100000"/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SzPct val="100000"/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SzPct val="100000"/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SzPct val="100000"/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SzPct val="100000"/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ts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br>
                <a:rPr lang="en-US" altLang="en-US" sz="1300" dirty="0"/>
              </a:br>
              <a:r>
                <a:rPr kumimoji="0" lang="en-US" altLang="en-US" sz="1300" b="1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+mn-ea"/>
                  <a:cs typeface="+mn-cs"/>
                </a:rPr>
                <a:t>ENGR 110/115</a:t>
              </a:r>
              <a:r>
                <a:rPr kumimoji="0" lang="en-US" altLang="en-US" sz="900" b="1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+mn-ea"/>
                  <a:cs typeface="+mn-cs"/>
                </a:rPr>
                <a:t> </a:t>
              </a:r>
            </a:p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ts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en-US" sz="900" b="1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+mn-ea"/>
                  <a:cs typeface="+mn-cs"/>
                </a:rPr>
                <a:t>ENGR Transitions</a:t>
              </a:r>
            </a:p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en-US" sz="800" b="1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+mn-ea"/>
                  <a:cs typeface="+mn-cs"/>
                </a:rPr>
                <a:t>F (</a:t>
              </a:r>
              <a:r>
                <a:rPr lang="en-US" altLang="en-US" sz="800" dirty="0"/>
                <a:t>F (3)</a:t>
              </a:r>
            </a:p>
          </p:txBody>
        </p:sp>
      </p:grpSp>
      <p:sp>
        <p:nvSpPr>
          <p:cNvPr id="3086" name="Oval 2108" descr="Outlined diamond"/>
          <p:cNvSpPr>
            <a:spLocks noChangeArrowheads="1"/>
          </p:cNvSpPr>
          <p:nvPr/>
        </p:nvSpPr>
        <p:spPr bwMode="auto">
          <a:xfrm>
            <a:off x="6332947" y="2137200"/>
            <a:ext cx="1130300" cy="825500"/>
          </a:xfrm>
          <a:prstGeom prst="ellips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SzPct val="100000"/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SzPct val="100000"/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SzPct val="100000"/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SzPct val="100000"/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50000"/>
              </a:spcBef>
              <a:buSzTx/>
              <a:buFontTx/>
              <a:buNone/>
            </a:pPr>
            <a:endParaRPr lang="en-US" altLang="en-US" sz="2400"/>
          </a:p>
        </p:txBody>
      </p:sp>
      <p:sp>
        <p:nvSpPr>
          <p:cNvPr id="3137" name="Rectangle 2138"/>
          <p:cNvSpPr>
            <a:spLocks noChangeArrowheads="1"/>
          </p:cNvSpPr>
          <p:nvPr/>
        </p:nvSpPr>
        <p:spPr bwMode="auto">
          <a:xfrm>
            <a:off x="2494680" y="6222659"/>
            <a:ext cx="5986463" cy="6376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488" tIns="44450" rIns="90488" bIns="44450">
            <a:spAutoFit/>
          </a:bodyPr>
          <a:lstStyle>
            <a:lvl1pPr>
              <a:spcBef>
                <a:spcPct val="20000"/>
              </a:spcBef>
              <a:buSzPct val="100000"/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SzPct val="100000"/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SzPct val="100000"/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SzPct val="100000"/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15000"/>
              </a:spcBef>
              <a:buSzTx/>
              <a:buFontTx/>
              <a:buNone/>
            </a:pPr>
            <a:r>
              <a:rPr lang="en-US" altLang="en-US" sz="800" dirty="0"/>
              <a:t>(       )    </a:t>
            </a:r>
            <a:r>
              <a:rPr lang="en-US" altLang="en-US" sz="800" b="0" dirty="0"/>
              <a:t>The number within the parenthesis represent the credits of the course.</a:t>
            </a:r>
          </a:p>
          <a:p>
            <a:pPr>
              <a:spcBef>
                <a:spcPct val="15000"/>
              </a:spcBef>
              <a:buSzTx/>
              <a:buFontTx/>
              <a:buNone/>
            </a:pPr>
            <a:r>
              <a:rPr lang="en-US" altLang="en-US" sz="800" dirty="0"/>
              <a:t>F, W,S:  </a:t>
            </a:r>
            <a:r>
              <a:rPr lang="en-US" altLang="en-US" sz="800" b="0" dirty="0"/>
              <a:t>Represents the  term the course is offered </a:t>
            </a:r>
            <a:r>
              <a:rPr lang="en-US" altLang="en-US" sz="800" dirty="0"/>
              <a:t>(F</a:t>
            </a:r>
            <a:r>
              <a:rPr lang="en-US" altLang="en-US" sz="800" b="0" dirty="0"/>
              <a:t>all, </a:t>
            </a:r>
            <a:r>
              <a:rPr lang="en-US" altLang="en-US" sz="800" dirty="0"/>
              <a:t>W</a:t>
            </a:r>
            <a:r>
              <a:rPr lang="en-US" altLang="en-US" sz="800" b="0" dirty="0"/>
              <a:t>inter and </a:t>
            </a:r>
            <a:r>
              <a:rPr lang="en-US" altLang="en-US" sz="800" dirty="0"/>
              <a:t>S</a:t>
            </a:r>
            <a:r>
              <a:rPr lang="en-US" altLang="en-US" sz="800" b="0" dirty="0"/>
              <a:t>pring term respectively).</a:t>
            </a:r>
          </a:p>
          <a:p>
            <a:pPr>
              <a:spcBef>
                <a:spcPct val="15000"/>
              </a:spcBef>
              <a:buSzTx/>
              <a:buFontTx/>
              <a:buNone/>
            </a:pPr>
            <a:r>
              <a:rPr lang="en-US" altLang="en-US" sz="800" b="0" dirty="0"/>
              <a:t>Restricted Electives are from Engineering, Science or Business</a:t>
            </a:r>
          </a:p>
          <a:p>
            <a:pPr>
              <a:spcBef>
                <a:spcPct val="15000"/>
              </a:spcBef>
              <a:buSzTx/>
              <a:buFontTx/>
              <a:buNone/>
            </a:pPr>
            <a:endParaRPr lang="en-US" altLang="en-US" sz="800" b="0" dirty="0"/>
          </a:p>
        </p:txBody>
      </p:sp>
      <p:sp>
        <p:nvSpPr>
          <p:cNvPr id="3093" name="Text Box 2199"/>
          <p:cNvSpPr txBox="1">
            <a:spLocks noChangeArrowheads="1"/>
          </p:cNvSpPr>
          <p:nvPr/>
        </p:nvSpPr>
        <p:spPr bwMode="auto">
          <a:xfrm>
            <a:off x="106363" y="6583363"/>
            <a:ext cx="1135062" cy="228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40" tIns="45720" rIns="91440" bIns="45720" anchor="t">
            <a:spAutoFit/>
          </a:bodyPr>
          <a:lstStyle>
            <a:lvl1pPr>
              <a:spcBef>
                <a:spcPct val="20000"/>
              </a:spcBef>
              <a:buSzPct val="100000"/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SzPct val="100000"/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SzPct val="100000"/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SzPct val="100000"/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50000"/>
              </a:spcBef>
              <a:buSzTx/>
              <a:buFontTx/>
              <a:buNone/>
            </a:pPr>
            <a:r>
              <a:rPr lang="en-US" altLang="en-US" sz="900" b="0" dirty="0">
                <a:latin typeface="Times New Roman"/>
                <a:cs typeface="Times New Roman"/>
              </a:rPr>
              <a:t>Aug 2026</a:t>
            </a:r>
          </a:p>
        </p:txBody>
      </p:sp>
      <p:grpSp>
        <p:nvGrpSpPr>
          <p:cNvPr id="3095" name="Group 2250"/>
          <p:cNvGrpSpPr>
            <a:grpSpLocks/>
          </p:cNvGrpSpPr>
          <p:nvPr/>
        </p:nvGrpSpPr>
        <p:grpSpPr bwMode="auto">
          <a:xfrm>
            <a:off x="3263901" y="992188"/>
            <a:ext cx="1179513" cy="1150938"/>
            <a:chOff x="2061" y="652"/>
            <a:chExt cx="743" cy="725"/>
          </a:xfrm>
        </p:grpSpPr>
        <p:sp>
          <p:nvSpPr>
            <p:cNvPr id="3132" name="Oval 2210"/>
            <p:cNvSpPr>
              <a:spLocks noChangeArrowheads="1"/>
            </p:cNvSpPr>
            <p:nvPr/>
          </p:nvSpPr>
          <p:spPr bwMode="auto">
            <a:xfrm>
              <a:off x="2061" y="725"/>
              <a:ext cx="712" cy="520"/>
            </a:xfrm>
            <a:prstGeom prst="ellips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SzPct val="100000"/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SzPct val="100000"/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SzPct val="100000"/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SzPct val="100000"/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SzPct val="100000"/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ctr">
                <a:spcBef>
                  <a:spcPct val="50000"/>
                </a:spcBef>
                <a:buSzTx/>
                <a:buFontTx/>
                <a:buNone/>
              </a:pPr>
              <a:endParaRPr lang="en-US" altLang="en-US" sz="2400"/>
            </a:p>
          </p:txBody>
        </p:sp>
        <p:sp>
          <p:nvSpPr>
            <p:cNvPr id="3133" name="Rectangle 2211"/>
            <p:cNvSpPr>
              <a:spLocks noChangeArrowheads="1"/>
            </p:cNvSpPr>
            <p:nvPr/>
          </p:nvSpPr>
          <p:spPr bwMode="auto">
            <a:xfrm>
              <a:off x="2078" y="652"/>
              <a:ext cx="726" cy="7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0488" tIns="44450" rIns="90488" bIns="44450">
              <a:spAutoFit/>
            </a:bodyPr>
            <a:lstStyle>
              <a:lvl1pPr>
                <a:spcBef>
                  <a:spcPct val="20000"/>
                </a:spcBef>
                <a:buSzPct val="100000"/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SzPct val="100000"/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SzPct val="100000"/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SzPct val="100000"/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SzPct val="100000"/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ctr">
                <a:spcBef>
                  <a:spcPct val="50000"/>
                </a:spcBef>
                <a:spcAft>
                  <a:spcPts val="600"/>
                </a:spcAft>
                <a:buSzTx/>
                <a:buFontTx/>
                <a:buNone/>
              </a:pPr>
              <a:endParaRPr lang="en-US" altLang="en-US" sz="900" dirty="0"/>
            </a:p>
            <a:p>
              <a:pPr algn="ctr">
                <a:spcBef>
                  <a:spcPts val="0"/>
                </a:spcBef>
                <a:buSzTx/>
                <a:buFontTx/>
                <a:buNone/>
              </a:pPr>
              <a:r>
                <a:rPr lang="en-US" altLang="en-US" sz="1300" dirty="0"/>
                <a:t>ENGR 103</a:t>
              </a:r>
            </a:p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ts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en-US" sz="900" b="1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+mn-ea"/>
                  <a:cs typeface="+mn-cs"/>
                </a:rPr>
                <a:t>ENGR Comp &amp; Algorithmic</a:t>
              </a:r>
            </a:p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en-US" sz="800" b="1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+mn-ea"/>
                  <a:cs typeface="+mn-cs"/>
                </a:rPr>
                <a:t>F, W, S (3)</a:t>
              </a:r>
            </a:p>
            <a:p>
              <a:pPr algn="ctr">
                <a:spcBef>
                  <a:spcPct val="50000"/>
                </a:spcBef>
                <a:spcAft>
                  <a:spcPts val="600"/>
                </a:spcAft>
                <a:buSzTx/>
                <a:buFontTx/>
                <a:buNone/>
              </a:pPr>
              <a:endParaRPr lang="en-US" altLang="en-US" sz="800" dirty="0"/>
            </a:p>
          </p:txBody>
        </p:sp>
      </p:grpSp>
      <p:sp>
        <p:nvSpPr>
          <p:cNvPr id="3098" name="Oval 2096" descr="40%"/>
          <p:cNvSpPr>
            <a:spLocks noChangeArrowheads="1"/>
          </p:cNvSpPr>
          <p:nvPr/>
        </p:nvSpPr>
        <p:spPr bwMode="auto">
          <a:xfrm>
            <a:off x="3272656" y="2149429"/>
            <a:ext cx="1130300" cy="825500"/>
          </a:xfrm>
          <a:prstGeom prst="ellips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SzPct val="100000"/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SzPct val="100000"/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SzPct val="100000"/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SzPct val="100000"/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50000"/>
              </a:spcBef>
              <a:buSzTx/>
              <a:buFontTx/>
              <a:buNone/>
            </a:pPr>
            <a:endParaRPr lang="en-US" altLang="en-US" sz="2400"/>
          </a:p>
        </p:txBody>
      </p:sp>
      <p:sp>
        <p:nvSpPr>
          <p:cNvPr id="3105" name="Rectangle 2078"/>
          <p:cNvSpPr>
            <a:spLocks noChangeArrowheads="1"/>
          </p:cNvSpPr>
          <p:nvPr/>
        </p:nvSpPr>
        <p:spPr bwMode="auto">
          <a:xfrm>
            <a:off x="123263" y="4294981"/>
            <a:ext cx="1112838" cy="690562"/>
          </a:xfrm>
          <a:prstGeom prst="rect">
            <a:avLst/>
          </a:prstGeom>
          <a:noFill/>
          <a:ln>
            <a:noFill/>
          </a:ln>
        </p:spPr>
        <p:txBody>
          <a:bodyPr lIns="90488" tIns="44450" rIns="90488" bIns="44450">
            <a:spAutoFit/>
          </a:bodyPr>
          <a:lstStyle>
            <a:lvl1pPr>
              <a:spcBef>
                <a:spcPct val="20000"/>
              </a:spcBef>
              <a:buSzPct val="100000"/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SzPct val="100000"/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SzPct val="100000"/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SzPct val="100000"/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50000"/>
              </a:spcBef>
              <a:spcAft>
                <a:spcPts val="600"/>
              </a:spcAft>
              <a:buSzTx/>
              <a:buFontTx/>
              <a:buNone/>
            </a:pPr>
            <a:r>
              <a:rPr lang="en-US" altLang="en-US" sz="1300" dirty="0"/>
              <a:t>WR 121Z</a:t>
            </a:r>
            <a:br>
              <a:rPr lang="en-US" altLang="en-US" sz="1300" dirty="0"/>
            </a:br>
            <a:r>
              <a:rPr lang="en-US" altLang="en-US" sz="900" dirty="0"/>
              <a:t>English</a:t>
            </a:r>
            <a:br>
              <a:rPr lang="en-US" altLang="en-US" sz="900" dirty="0"/>
            </a:br>
            <a:r>
              <a:rPr lang="en-US" altLang="en-US" sz="900" dirty="0"/>
              <a:t>Composition  </a:t>
            </a:r>
            <a:r>
              <a:rPr lang="en-US" altLang="en-US" sz="800" dirty="0"/>
              <a:t>F,W,S (4) </a:t>
            </a:r>
          </a:p>
        </p:txBody>
      </p:sp>
      <p:sp>
        <p:nvSpPr>
          <p:cNvPr id="3106" name="Rectangle 2081"/>
          <p:cNvSpPr>
            <a:spLocks noChangeArrowheads="1"/>
          </p:cNvSpPr>
          <p:nvPr/>
        </p:nvSpPr>
        <p:spPr bwMode="auto">
          <a:xfrm>
            <a:off x="1672716" y="4230771"/>
            <a:ext cx="1141412" cy="8745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488" tIns="44450" rIns="90488" bIns="44450">
            <a:spAutoFit/>
          </a:bodyPr>
          <a:lstStyle>
            <a:lvl1pPr>
              <a:spcBef>
                <a:spcPct val="20000"/>
              </a:spcBef>
              <a:buSzPct val="100000"/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SzPct val="100000"/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SzPct val="100000"/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SzPct val="100000"/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50000"/>
              </a:spcBef>
              <a:spcAft>
                <a:spcPts val="600"/>
              </a:spcAft>
              <a:buSzTx/>
              <a:buFontTx/>
              <a:buNone/>
            </a:pPr>
            <a:r>
              <a:rPr lang="en-US" altLang="en-US" sz="1250" dirty="0"/>
              <a:t>COMM 111Z/114</a:t>
            </a:r>
            <a:br>
              <a:rPr lang="en-US" altLang="en-US" sz="1300" dirty="0"/>
            </a:br>
            <a:r>
              <a:rPr lang="en-US" altLang="en-US" sz="900" dirty="0"/>
              <a:t>Speech </a:t>
            </a:r>
          </a:p>
          <a:p>
            <a:pPr algn="ctr">
              <a:spcBef>
                <a:spcPct val="50000"/>
              </a:spcBef>
              <a:spcAft>
                <a:spcPts val="600"/>
              </a:spcAft>
              <a:buSzTx/>
              <a:buFontTx/>
              <a:buNone/>
            </a:pPr>
            <a:r>
              <a:rPr lang="en-US" altLang="en-US" sz="800" dirty="0"/>
              <a:t>F,W,S (4/3) </a:t>
            </a:r>
          </a:p>
        </p:txBody>
      </p:sp>
      <p:sp>
        <p:nvSpPr>
          <p:cNvPr id="3107" name="Rectangle 2165"/>
          <p:cNvSpPr>
            <a:spLocks noChangeArrowheads="1"/>
          </p:cNvSpPr>
          <p:nvPr/>
        </p:nvSpPr>
        <p:spPr bwMode="auto">
          <a:xfrm>
            <a:off x="3257550" y="4433888"/>
            <a:ext cx="1152525" cy="212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488" tIns="44450" rIns="90488" bIns="44450">
            <a:spAutoFit/>
          </a:bodyPr>
          <a:lstStyle>
            <a:lvl1pPr>
              <a:spcBef>
                <a:spcPct val="20000"/>
              </a:spcBef>
              <a:buSzPct val="100000"/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SzPct val="100000"/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SzPct val="100000"/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SzPct val="100000"/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50000"/>
              </a:spcBef>
              <a:spcAft>
                <a:spcPts val="600"/>
              </a:spcAft>
              <a:buSzTx/>
              <a:buFontTx/>
              <a:buNone/>
            </a:pPr>
            <a:endParaRPr lang="en-US" altLang="en-US" sz="800"/>
          </a:p>
        </p:txBody>
      </p:sp>
      <p:sp>
        <p:nvSpPr>
          <p:cNvPr id="3116" name="Rectangle 2"/>
          <p:cNvSpPr>
            <a:spLocks noChangeArrowheads="1"/>
          </p:cNvSpPr>
          <p:nvPr/>
        </p:nvSpPr>
        <p:spPr bwMode="auto">
          <a:xfrm>
            <a:off x="1724026" y="2251870"/>
            <a:ext cx="1141412" cy="661987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spcBef>
                <a:spcPct val="20000"/>
              </a:spcBef>
              <a:buSzPct val="100000"/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SzPct val="100000"/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SzPct val="100000"/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SzPct val="100000"/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50000"/>
              </a:spcBef>
              <a:buSzTx/>
              <a:buFontTx/>
              <a:buNone/>
            </a:pPr>
            <a:r>
              <a:rPr lang="en-US" altLang="en-US" sz="1300" dirty="0"/>
              <a:t>CH 202</a:t>
            </a:r>
            <a:br>
              <a:rPr lang="en-US" altLang="en-US" sz="2400" dirty="0"/>
            </a:br>
            <a:r>
              <a:rPr lang="en-US" altLang="en-US" sz="900" dirty="0"/>
              <a:t>Chemistry</a:t>
            </a:r>
            <a:r>
              <a:rPr lang="en-US" altLang="en-US" sz="1200" dirty="0"/>
              <a:t> </a:t>
            </a:r>
          </a:p>
          <a:p>
            <a:pPr algn="ctr">
              <a:spcBef>
                <a:spcPct val="50000"/>
              </a:spcBef>
              <a:buSzTx/>
              <a:buFontTx/>
              <a:buNone/>
            </a:pPr>
            <a:r>
              <a:rPr lang="en-US" altLang="en-US" sz="800" dirty="0"/>
              <a:t>W, S (3)</a:t>
            </a:r>
          </a:p>
        </p:txBody>
      </p:sp>
      <p:sp>
        <p:nvSpPr>
          <p:cNvPr id="3117" name="Rectangle 2141"/>
          <p:cNvSpPr>
            <a:spLocks noChangeArrowheads="1"/>
          </p:cNvSpPr>
          <p:nvPr/>
        </p:nvSpPr>
        <p:spPr bwMode="auto">
          <a:xfrm>
            <a:off x="3281898" y="2192918"/>
            <a:ext cx="1152525" cy="828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488" tIns="44450" rIns="90488" bIns="44450">
            <a:spAutoFit/>
          </a:bodyPr>
          <a:lstStyle>
            <a:lvl1pPr>
              <a:spcBef>
                <a:spcPct val="20000"/>
              </a:spcBef>
              <a:buSzPct val="100000"/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SzPct val="100000"/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SzPct val="100000"/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SzPct val="100000"/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50000"/>
              </a:spcBef>
              <a:spcAft>
                <a:spcPts val="600"/>
              </a:spcAft>
              <a:buSzTx/>
              <a:buFontTx/>
              <a:buNone/>
            </a:pPr>
            <a:r>
              <a:rPr lang="en-US" altLang="en-US" sz="1300" dirty="0"/>
              <a:t>MTH 254</a:t>
            </a:r>
            <a:br>
              <a:rPr lang="en-US" altLang="en-US" sz="1300" dirty="0"/>
            </a:br>
            <a:r>
              <a:rPr lang="en-US" altLang="en-US" sz="900" dirty="0"/>
              <a:t>Vector</a:t>
            </a:r>
            <a:br>
              <a:rPr lang="en-US" altLang="en-US" sz="900" dirty="0"/>
            </a:br>
            <a:r>
              <a:rPr lang="en-US" altLang="en-US" sz="900" dirty="0"/>
              <a:t> Calculus</a:t>
            </a:r>
          </a:p>
          <a:p>
            <a:pPr algn="ctr">
              <a:spcBef>
                <a:spcPct val="50000"/>
              </a:spcBef>
              <a:buSzTx/>
              <a:buFontTx/>
              <a:buNone/>
            </a:pPr>
            <a:r>
              <a:rPr lang="en-US" altLang="en-US" sz="800" dirty="0"/>
              <a:t>F,W,S (4) </a:t>
            </a:r>
          </a:p>
        </p:txBody>
      </p:sp>
      <p:sp>
        <p:nvSpPr>
          <p:cNvPr id="3118" name="Oval 2089" descr="40%"/>
          <p:cNvSpPr>
            <a:spLocks noChangeArrowheads="1"/>
          </p:cNvSpPr>
          <p:nvPr/>
        </p:nvSpPr>
        <p:spPr bwMode="auto">
          <a:xfrm>
            <a:off x="7866063" y="4318443"/>
            <a:ext cx="1130300" cy="825500"/>
          </a:xfrm>
          <a:prstGeom prst="ellips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SzPct val="100000"/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SzPct val="100000"/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SzPct val="100000"/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SzPct val="100000"/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50000"/>
              </a:spcBef>
              <a:buSzTx/>
              <a:buFontTx/>
              <a:buNone/>
            </a:pPr>
            <a:endParaRPr lang="en-US" altLang="en-US" sz="2400"/>
          </a:p>
        </p:txBody>
      </p:sp>
      <p:sp>
        <p:nvSpPr>
          <p:cNvPr id="3122" name="Oval 2089" descr="40%"/>
          <p:cNvSpPr>
            <a:spLocks noChangeArrowheads="1"/>
          </p:cNvSpPr>
          <p:nvPr/>
        </p:nvSpPr>
        <p:spPr bwMode="auto">
          <a:xfrm>
            <a:off x="7893050" y="2160854"/>
            <a:ext cx="1130300" cy="825500"/>
          </a:xfrm>
          <a:prstGeom prst="ellips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SzPct val="100000"/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SzPct val="100000"/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SzPct val="100000"/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SzPct val="100000"/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50000"/>
              </a:spcBef>
              <a:buSzTx/>
              <a:buFontTx/>
              <a:buNone/>
            </a:pPr>
            <a:endParaRPr lang="en-US" altLang="en-US" sz="2400"/>
          </a:p>
        </p:txBody>
      </p:sp>
      <p:sp>
        <p:nvSpPr>
          <p:cNvPr id="3126" name="Rectangle 4"/>
          <p:cNvSpPr>
            <a:spLocks noChangeArrowheads="1"/>
          </p:cNvSpPr>
          <p:nvPr/>
        </p:nvSpPr>
        <p:spPr bwMode="auto">
          <a:xfrm>
            <a:off x="2881717" y="1842345"/>
            <a:ext cx="574270" cy="4540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square" lIns="90488" tIns="44450" rIns="90488" bIns="44450">
            <a:spAutoFit/>
          </a:bodyPr>
          <a:lstStyle>
            <a:lvl1pPr>
              <a:spcBef>
                <a:spcPct val="20000"/>
              </a:spcBef>
              <a:buSzPct val="100000"/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SzPct val="100000"/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SzPct val="100000"/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SzPct val="100000"/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50000"/>
              </a:spcBef>
              <a:buSzTx/>
              <a:buFontTx/>
              <a:buNone/>
            </a:pPr>
            <a:endParaRPr lang="en-US" altLang="en-US" sz="2400" dirty="0"/>
          </a:p>
        </p:txBody>
      </p:sp>
      <p:sp>
        <p:nvSpPr>
          <p:cNvPr id="3131" name="Rectangle 4"/>
          <p:cNvSpPr>
            <a:spLocks noChangeArrowheads="1"/>
          </p:cNvSpPr>
          <p:nvPr/>
        </p:nvSpPr>
        <p:spPr bwMode="auto">
          <a:xfrm>
            <a:off x="1236663" y="1514475"/>
            <a:ext cx="512762" cy="3927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90488" tIns="44450" rIns="90488" bIns="44450">
            <a:spAutoFit/>
          </a:bodyPr>
          <a:lstStyle>
            <a:lvl1pPr>
              <a:spcBef>
                <a:spcPct val="20000"/>
              </a:spcBef>
              <a:buSzPct val="100000"/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SzPct val="100000"/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SzPct val="100000"/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SzPct val="100000"/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50000"/>
              </a:spcBef>
              <a:buSzTx/>
              <a:buFontTx/>
              <a:buNone/>
            </a:pPr>
            <a:endParaRPr lang="en-US" altLang="en-US" sz="2400"/>
          </a:p>
        </p:txBody>
      </p:sp>
      <p:sp>
        <p:nvSpPr>
          <p:cNvPr id="94" name="Rectangle 2069"/>
          <p:cNvSpPr>
            <a:spLocks noChangeArrowheads="1"/>
          </p:cNvSpPr>
          <p:nvPr/>
        </p:nvSpPr>
        <p:spPr bwMode="auto">
          <a:xfrm>
            <a:off x="3257965" y="4359784"/>
            <a:ext cx="1152525" cy="51296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488" tIns="44450" rIns="90488" bIns="44450">
            <a:spAutoFit/>
          </a:bodyPr>
          <a:lstStyle>
            <a:lvl1pPr>
              <a:spcBef>
                <a:spcPct val="20000"/>
              </a:spcBef>
              <a:buSzPct val="100000"/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SzPct val="100000"/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SzPct val="100000"/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SzPct val="100000"/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50000"/>
              </a:spcBef>
              <a:spcAft>
                <a:spcPts val="300"/>
              </a:spcAft>
              <a:buSzTx/>
              <a:buFontTx/>
              <a:buNone/>
            </a:pPr>
            <a:r>
              <a:rPr lang="en-US" altLang="en-US" sz="1300" dirty="0"/>
              <a:t>Free Elect </a:t>
            </a:r>
          </a:p>
          <a:p>
            <a:pPr algn="ctr">
              <a:spcBef>
                <a:spcPct val="50000"/>
              </a:spcBef>
              <a:spcAft>
                <a:spcPts val="300"/>
              </a:spcAft>
              <a:buSzTx/>
              <a:buFontTx/>
              <a:buNone/>
            </a:pPr>
            <a:r>
              <a:rPr lang="en-US" altLang="en-US" sz="800" dirty="0"/>
              <a:t>F,W,S (3) </a:t>
            </a:r>
          </a:p>
        </p:txBody>
      </p:sp>
      <p:sp>
        <p:nvSpPr>
          <p:cNvPr id="85" name="Oval 2140" descr="40%"/>
          <p:cNvSpPr>
            <a:spLocks noChangeArrowheads="1"/>
          </p:cNvSpPr>
          <p:nvPr/>
        </p:nvSpPr>
        <p:spPr bwMode="auto">
          <a:xfrm>
            <a:off x="4752382" y="2200674"/>
            <a:ext cx="1130300" cy="793211"/>
          </a:xfrm>
          <a:prstGeom prst="ellips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SzPct val="100000"/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SzPct val="100000"/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SzPct val="100000"/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SzPct val="100000"/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ts val="0"/>
              </a:spcBef>
              <a:buSzTx/>
              <a:buFontTx/>
              <a:buNone/>
            </a:pPr>
            <a:r>
              <a:rPr lang="en-US" altLang="en-US" sz="1300" dirty="0"/>
              <a:t>MTH 256</a:t>
            </a:r>
          </a:p>
          <a:p>
            <a:pPr algn="ctr">
              <a:spcBef>
                <a:spcPts val="0"/>
              </a:spcBef>
              <a:buSzTx/>
              <a:buFontTx/>
              <a:buNone/>
            </a:pPr>
            <a:r>
              <a:rPr lang="en-US" altLang="en-US" sz="900" dirty="0"/>
              <a:t>Differential </a:t>
            </a:r>
          </a:p>
          <a:p>
            <a:pPr algn="ctr">
              <a:spcBef>
                <a:spcPts val="0"/>
              </a:spcBef>
              <a:buSzTx/>
              <a:buFontTx/>
              <a:buNone/>
            </a:pPr>
            <a:r>
              <a:rPr lang="en-US" altLang="en-US" sz="900" dirty="0"/>
              <a:t>Equations</a:t>
            </a:r>
          </a:p>
          <a:p>
            <a:pPr algn="ctr">
              <a:spcBef>
                <a:spcPts val="0"/>
              </a:spcBef>
              <a:buSzTx/>
              <a:buFontTx/>
              <a:buNone/>
            </a:pPr>
            <a:endParaRPr lang="en-US" altLang="en-US" sz="900" dirty="0"/>
          </a:p>
          <a:p>
            <a:pPr algn="ctr">
              <a:spcBef>
                <a:spcPts val="0"/>
              </a:spcBef>
              <a:buSzTx/>
              <a:buFontTx/>
              <a:buNone/>
            </a:pPr>
            <a:r>
              <a:rPr lang="en-US" altLang="en-US" sz="800" dirty="0"/>
              <a:t>F, W, S (4)</a:t>
            </a:r>
          </a:p>
        </p:txBody>
      </p:sp>
      <p:sp>
        <p:nvSpPr>
          <p:cNvPr id="109" name="Oval 2077" descr="40%"/>
          <p:cNvSpPr>
            <a:spLocks noChangeArrowheads="1"/>
          </p:cNvSpPr>
          <p:nvPr/>
        </p:nvSpPr>
        <p:spPr bwMode="auto">
          <a:xfrm>
            <a:off x="6349999" y="3241108"/>
            <a:ext cx="1141413" cy="825500"/>
          </a:xfrm>
          <a:prstGeom prst="ellips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SzPct val="100000"/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SzPct val="100000"/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SzPct val="100000"/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SzPct val="100000"/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ts val="0"/>
              </a:spcBef>
              <a:spcAft>
                <a:spcPts val="0"/>
              </a:spcAft>
              <a:buSzTx/>
              <a:buFontTx/>
              <a:buNone/>
            </a:pPr>
            <a:r>
              <a:rPr lang="en-US" altLang="en-US" sz="1300" dirty="0"/>
              <a:t>NSE 321 </a:t>
            </a:r>
            <a:r>
              <a:rPr lang="en-US" altLang="en-US" sz="900" dirty="0"/>
              <a:t> </a:t>
            </a:r>
          </a:p>
          <a:p>
            <a:pPr algn="ctr">
              <a:spcBef>
                <a:spcPts val="0"/>
              </a:spcBef>
              <a:spcAft>
                <a:spcPts val="0"/>
              </a:spcAft>
              <a:buSzTx/>
              <a:buFontTx/>
              <a:buNone/>
            </a:pPr>
            <a:r>
              <a:rPr lang="en-US" altLang="en-US" sz="800" dirty="0"/>
              <a:t>Intro </a:t>
            </a:r>
            <a:r>
              <a:rPr lang="en-US" altLang="en-US" sz="800" dirty="0" err="1"/>
              <a:t>Nuc</a:t>
            </a:r>
            <a:r>
              <a:rPr lang="en-US" altLang="en-US" sz="800" dirty="0"/>
              <a:t> Materials</a:t>
            </a:r>
          </a:p>
          <a:p>
            <a:pPr algn="ctr">
              <a:spcBef>
                <a:spcPts val="0"/>
              </a:spcBef>
              <a:spcAft>
                <a:spcPts val="0"/>
              </a:spcAft>
              <a:buSzTx/>
              <a:buFontTx/>
              <a:buNone/>
            </a:pPr>
            <a:endParaRPr lang="en-US" altLang="en-US" sz="800" dirty="0"/>
          </a:p>
          <a:p>
            <a:pPr algn="ctr">
              <a:spcBef>
                <a:spcPts val="0"/>
              </a:spcBef>
              <a:spcAft>
                <a:spcPts val="0"/>
              </a:spcAft>
              <a:buSzTx/>
              <a:buFontTx/>
              <a:buNone/>
            </a:pPr>
            <a:r>
              <a:rPr lang="en-US" altLang="en-US" sz="800" dirty="0"/>
              <a:t>W (3)</a:t>
            </a:r>
          </a:p>
        </p:txBody>
      </p:sp>
      <p:sp>
        <p:nvSpPr>
          <p:cNvPr id="110" name="Rectangle 2255"/>
          <p:cNvSpPr>
            <a:spLocks noChangeArrowheads="1"/>
          </p:cNvSpPr>
          <p:nvPr/>
        </p:nvSpPr>
        <p:spPr bwMode="auto">
          <a:xfrm>
            <a:off x="5993584" y="3092347"/>
            <a:ext cx="1014413" cy="211138"/>
          </a:xfrm>
          <a:prstGeom prst="rect">
            <a:avLst/>
          </a:prstGeom>
          <a:noFill/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0488" tIns="44450" rIns="90488" bIns="44450">
            <a:spAutoFit/>
          </a:bodyPr>
          <a:lstStyle>
            <a:lvl1pPr algn="l">
              <a:spcBef>
                <a:spcPct val="20000"/>
              </a:spcBef>
              <a:buSzPct val="100000"/>
              <a:buChar char="•"/>
              <a:defRPr sz="3200">
                <a:solidFill>
                  <a:schemeClr val="tx1"/>
                </a:solidFill>
                <a:latin typeface="Times New Roman" charset="0"/>
              </a:defRPr>
            </a:lvl1pPr>
            <a:lvl2pPr marL="742950" indent="-285750" algn="l">
              <a:spcBef>
                <a:spcPct val="20000"/>
              </a:spcBef>
              <a:buSzPct val="100000"/>
              <a:buChar char="–"/>
              <a:defRPr sz="2800">
                <a:solidFill>
                  <a:schemeClr val="tx1"/>
                </a:solidFill>
                <a:latin typeface="Times New Roman" charset="0"/>
              </a:defRPr>
            </a:lvl2pPr>
            <a:lvl3pPr marL="1143000" indent="-228600" algn="l">
              <a:spcBef>
                <a:spcPct val="20000"/>
              </a:spcBef>
              <a:buSzPct val="100000"/>
              <a:buChar char="•"/>
              <a:defRPr sz="2400">
                <a:solidFill>
                  <a:schemeClr val="tx1"/>
                </a:solidFill>
                <a:latin typeface="Times New Roman" charset="0"/>
              </a:defRPr>
            </a:lvl3pPr>
            <a:lvl4pPr marL="1600200" indent="-228600" algn="l">
              <a:spcBef>
                <a:spcPct val="20000"/>
              </a:spcBef>
              <a:buSzPct val="100000"/>
              <a:buChar char="–"/>
              <a:defRPr sz="2000">
                <a:solidFill>
                  <a:schemeClr val="tx1"/>
                </a:solidFill>
                <a:latin typeface="Times New Roman" charset="0"/>
              </a:defRPr>
            </a:lvl4pPr>
            <a:lvl5pPr marL="2057400" indent="-228600" algn="l">
              <a:spcBef>
                <a:spcPct val="20000"/>
              </a:spcBef>
              <a:buSzPct val="100000"/>
              <a:buChar char="•"/>
              <a:defRPr sz="2000">
                <a:solidFill>
                  <a:schemeClr val="tx1"/>
                </a:solidFill>
                <a:latin typeface="Times New Roman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 algn="ctr">
              <a:spcBef>
                <a:spcPct val="50000"/>
              </a:spcBef>
              <a:buSzTx/>
              <a:buFontTx/>
              <a:buNone/>
              <a:defRPr/>
            </a:pPr>
            <a:r>
              <a:rPr lang="en-US" altLang="en-US" sz="800" b="0" dirty="0"/>
              <a:t>CH 202</a:t>
            </a:r>
          </a:p>
        </p:txBody>
      </p:sp>
      <p:sp>
        <p:nvSpPr>
          <p:cNvPr id="115" name="Oval 2089" descr="40%"/>
          <p:cNvSpPr>
            <a:spLocks noChangeArrowheads="1"/>
          </p:cNvSpPr>
          <p:nvPr/>
        </p:nvSpPr>
        <p:spPr bwMode="auto">
          <a:xfrm>
            <a:off x="7904163" y="3224735"/>
            <a:ext cx="1130300" cy="825500"/>
          </a:xfrm>
          <a:prstGeom prst="ellips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SzPct val="100000"/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SzPct val="100000"/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SzPct val="100000"/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SzPct val="100000"/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50000"/>
              </a:spcBef>
              <a:buSzTx/>
              <a:buFontTx/>
              <a:buNone/>
            </a:pPr>
            <a:endParaRPr lang="en-US" altLang="en-US" sz="2400"/>
          </a:p>
        </p:txBody>
      </p:sp>
      <p:sp>
        <p:nvSpPr>
          <p:cNvPr id="7" name="Rectangle 6"/>
          <p:cNvSpPr/>
          <p:nvPr/>
        </p:nvSpPr>
        <p:spPr>
          <a:xfrm>
            <a:off x="7899530" y="2232291"/>
            <a:ext cx="1080556" cy="7848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ts val="0"/>
              </a:spcBef>
              <a:spcAft>
                <a:spcPts val="600"/>
              </a:spcAft>
              <a:buSzTx/>
              <a:buFontTx/>
              <a:buNone/>
            </a:pPr>
            <a:r>
              <a:rPr lang="en-US" altLang="en-US" sz="1200" dirty="0"/>
              <a:t>NSE 281   </a:t>
            </a:r>
            <a:r>
              <a:rPr lang="en-US" altLang="en-US" sz="900" dirty="0"/>
              <a:t>Intro Health Physics</a:t>
            </a:r>
          </a:p>
          <a:p>
            <a:pPr algn="ctr">
              <a:spcBef>
                <a:spcPts val="0"/>
              </a:spcBef>
              <a:spcAft>
                <a:spcPts val="600"/>
              </a:spcAft>
              <a:buSzTx/>
              <a:buFontTx/>
              <a:buNone/>
            </a:pPr>
            <a:r>
              <a:rPr lang="en-US" altLang="en-US" sz="1000" dirty="0"/>
              <a:t>S(3)</a:t>
            </a:r>
            <a:endParaRPr lang="en-US" altLang="en-US" sz="1100" dirty="0"/>
          </a:p>
        </p:txBody>
      </p:sp>
      <p:sp>
        <p:nvSpPr>
          <p:cNvPr id="12" name="Rectangle 11"/>
          <p:cNvSpPr/>
          <p:nvPr/>
        </p:nvSpPr>
        <p:spPr>
          <a:xfrm>
            <a:off x="7934326" y="3263075"/>
            <a:ext cx="1062037" cy="7925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buSzTx/>
              <a:buFontTx/>
              <a:buNone/>
            </a:pPr>
            <a:r>
              <a:rPr lang="en-US" altLang="en-US" sz="1200" dirty="0"/>
              <a:t>NSE 351</a:t>
            </a:r>
          </a:p>
          <a:p>
            <a:pPr algn="ctr">
              <a:spcAft>
                <a:spcPts val="600"/>
              </a:spcAft>
              <a:buSzTx/>
              <a:buFontTx/>
              <a:buNone/>
            </a:pPr>
            <a:r>
              <a:rPr lang="en-US" altLang="en-US" sz="1000" dirty="0"/>
              <a:t>Intro </a:t>
            </a:r>
            <a:r>
              <a:rPr lang="en-US" altLang="en-US" sz="1000" dirty="0" err="1"/>
              <a:t>Nuc</a:t>
            </a:r>
            <a:r>
              <a:rPr lang="en-US" altLang="en-US" sz="1000" dirty="0"/>
              <a:t> Reactor Physics</a:t>
            </a:r>
          </a:p>
          <a:p>
            <a:pPr algn="ctr">
              <a:buSzTx/>
              <a:buFontTx/>
              <a:buNone/>
            </a:pPr>
            <a:r>
              <a:rPr lang="en-US" altLang="en-US" sz="850" dirty="0"/>
              <a:t>S (3)</a:t>
            </a:r>
          </a:p>
        </p:txBody>
      </p:sp>
      <p:sp>
        <p:nvSpPr>
          <p:cNvPr id="124" name="Oval 2140" descr="40%"/>
          <p:cNvSpPr>
            <a:spLocks noChangeArrowheads="1"/>
          </p:cNvSpPr>
          <p:nvPr/>
        </p:nvSpPr>
        <p:spPr bwMode="auto">
          <a:xfrm>
            <a:off x="4747495" y="3342826"/>
            <a:ext cx="1159335" cy="802956"/>
          </a:xfrm>
          <a:prstGeom prst="ellips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SzPct val="100000"/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SzPct val="100000"/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SzPct val="100000"/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SzPct val="100000"/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ts val="0"/>
              </a:spcBef>
              <a:buSzTx/>
              <a:buFontTx/>
              <a:buNone/>
            </a:pPr>
            <a:r>
              <a:rPr lang="en-US" altLang="en-US" sz="1300" dirty="0"/>
              <a:t>PH 212</a:t>
            </a:r>
          </a:p>
          <a:p>
            <a:pPr algn="ctr">
              <a:spcBef>
                <a:spcPts val="0"/>
              </a:spcBef>
              <a:buSzTx/>
              <a:buFontTx/>
              <a:buNone/>
            </a:pPr>
            <a:r>
              <a:rPr lang="en-US" altLang="en-US" sz="1100" dirty="0"/>
              <a:t>Physics w/Calc</a:t>
            </a:r>
          </a:p>
          <a:p>
            <a:pPr algn="ctr">
              <a:spcBef>
                <a:spcPts val="0"/>
              </a:spcBef>
              <a:buSzTx/>
              <a:buFontTx/>
              <a:buNone/>
            </a:pPr>
            <a:endParaRPr lang="en-US" altLang="en-US" sz="900" dirty="0"/>
          </a:p>
          <a:p>
            <a:pPr algn="ctr">
              <a:spcBef>
                <a:spcPts val="0"/>
              </a:spcBef>
              <a:buSzTx/>
              <a:buFontTx/>
              <a:buNone/>
            </a:pPr>
            <a:r>
              <a:rPr lang="en-US" altLang="en-US" sz="800" dirty="0"/>
              <a:t>F, W (4)</a:t>
            </a:r>
          </a:p>
        </p:txBody>
      </p:sp>
      <p:sp>
        <p:nvSpPr>
          <p:cNvPr id="91" name="Oval 2140" descr="40%"/>
          <p:cNvSpPr>
            <a:spLocks noChangeArrowheads="1"/>
          </p:cNvSpPr>
          <p:nvPr/>
        </p:nvSpPr>
        <p:spPr bwMode="auto">
          <a:xfrm>
            <a:off x="3245470" y="4234384"/>
            <a:ext cx="1130300" cy="825500"/>
          </a:xfrm>
          <a:prstGeom prst="ellips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SzPct val="100000"/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SzPct val="100000"/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SzPct val="100000"/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SzPct val="100000"/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50000"/>
              </a:spcBef>
              <a:buSzTx/>
              <a:buFontTx/>
              <a:buNone/>
            </a:pPr>
            <a:endParaRPr lang="en-US" altLang="en-US" sz="2400"/>
          </a:p>
        </p:txBody>
      </p:sp>
      <p:sp>
        <p:nvSpPr>
          <p:cNvPr id="95" name="Rectangle 2141"/>
          <p:cNvSpPr>
            <a:spLocks noChangeArrowheads="1"/>
          </p:cNvSpPr>
          <p:nvPr/>
        </p:nvSpPr>
        <p:spPr bwMode="auto">
          <a:xfrm>
            <a:off x="3236101" y="3316069"/>
            <a:ext cx="1152525" cy="6899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488" tIns="44450" rIns="90488" bIns="44450">
            <a:spAutoFit/>
          </a:bodyPr>
          <a:lstStyle>
            <a:lvl1pPr>
              <a:spcBef>
                <a:spcPct val="20000"/>
              </a:spcBef>
              <a:buSzPct val="100000"/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SzPct val="100000"/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SzPct val="100000"/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SzPct val="100000"/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50000"/>
              </a:spcBef>
              <a:spcAft>
                <a:spcPts val="600"/>
              </a:spcAft>
              <a:buSzTx/>
              <a:buFontTx/>
              <a:buNone/>
            </a:pPr>
            <a:r>
              <a:rPr lang="en-US" altLang="en-US" sz="1300" dirty="0"/>
              <a:t>PH 211</a:t>
            </a:r>
            <a:br>
              <a:rPr lang="en-US" altLang="en-US" sz="1300" dirty="0"/>
            </a:br>
            <a:r>
              <a:rPr lang="en-US" altLang="en-US" sz="900" dirty="0"/>
              <a:t>Physics w/ Calculus</a:t>
            </a:r>
          </a:p>
          <a:p>
            <a:pPr algn="ctr">
              <a:spcBef>
                <a:spcPct val="50000"/>
              </a:spcBef>
              <a:buSzTx/>
              <a:buFontTx/>
              <a:buNone/>
            </a:pPr>
            <a:r>
              <a:rPr lang="en-US" altLang="en-US" sz="800" dirty="0"/>
              <a:t>F,S (4) </a:t>
            </a:r>
          </a:p>
        </p:txBody>
      </p:sp>
      <p:sp>
        <p:nvSpPr>
          <p:cNvPr id="97" name="Rectangle 2255"/>
          <p:cNvSpPr>
            <a:spLocks noChangeArrowheads="1"/>
          </p:cNvSpPr>
          <p:nvPr/>
        </p:nvSpPr>
        <p:spPr bwMode="auto">
          <a:xfrm>
            <a:off x="2641079" y="3095081"/>
            <a:ext cx="1014413" cy="335989"/>
          </a:xfrm>
          <a:prstGeom prst="rect">
            <a:avLst/>
          </a:prstGeom>
          <a:noFill/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0488" tIns="44450" rIns="90488" bIns="44450">
            <a:spAutoFit/>
          </a:bodyPr>
          <a:lstStyle>
            <a:lvl1pPr algn="l">
              <a:spcBef>
                <a:spcPct val="20000"/>
              </a:spcBef>
              <a:buSzPct val="100000"/>
              <a:buChar char="•"/>
              <a:defRPr sz="3200">
                <a:solidFill>
                  <a:schemeClr val="tx1"/>
                </a:solidFill>
                <a:latin typeface="Times New Roman" charset="0"/>
              </a:defRPr>
            </a:lvl1pPr>
            <a:lvl2pPr marL="742950" indent="-285750" algn="l">
              <a:spcBef>
                <a:spcPct val="20000"/>
              </a:spcBef>
              <a:buSzPct val="100000"/>
              <a:buChar char="–"/>
              <a:defRPr sz="2800">
                <a:solidFill>
                  <a:schemeClr val="tx1"/>
                </a:solidFill>
                <a:latin typeface="Times New Roman" charset="0"/>
              </a:defRPr>
            </a:lvl2pPr>
            <a:lvl3pPr marL="1143000" indent="-228600" algn="l">
              <a:spcBef>
                <a:spcPct val="20000"/>
              </a:spcBef>
              <a:buSzPct val="100000"/>
              <a:buChar char="•"/>
              <a:defRPr sz="2400">
                <a:solidFill>
                  <a:schemeClr val="tx1"/>
                </a:solidFill>
                <a:latin typeface="Times New Roman" charset="0"/>
              </a:defRPr>
            </a:lvl3pPr>
            <a:lvl4pPr marL="1600200" indent="-228600" algn="l">
              <a:spcBef>
                <a:spcPct val="20000"/>
              </a:spcBef>
              <a:buSzPct val="100000"/>
              <a:buChar char="–"/>
              <a:defRPr sz="2000">
                <a:solidFill>
                  <a:schemeClr val="tx1"/>
                </a:solidFill>
                <a:latin typeface="Times New Roman" charset="0"/>
              </a:defRPr>
            </a:lvl4pPr>
            <a:lvl5pPr marL="2057400" indent="-228600" algn="l">
              <a:spcBef>
                <a:spcPct val="20000"/>
              </a:spcBef>
              <a:buSzPct val="100000"/>
              <a:buChar char="•"/>
              <a:defRPr sz="2000">
                <a:solidFill>
                  <a:schemeClr val="tx1"/>
                </a:solidFill>
                <a:latin typeface="Times New Roman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 algn="ctr">
              <a:spcBef>
                <a:spcPts val="0"/>
              </a:spcBef>
              <a:buSzTx/>
              <a:buFontTx/>
              <a:buNone/>
              <a:defRPr/>
            </a:pPr>
            <a:r>
              <a:rPr lang="en-US" altLang="en-US" sz="800" b="0" dirty="0"/>
              <a:t>MTH 251</a:t>
            </a:r>
          </a:p>
          <a:p>
            <a:pPr algn="ctr">
              <a:spcBef>
                <a:spcPts val="0"/>
              </a:spcBef>
              <a:buSzTx/>
              <a:buFontTx/>
              <a:buNone/>
              <a:defRPr/>
            </a:pPr>
            <a:r>
              <a:rPr lang="en-US" altLang="en-US" sz="800" b="0" dirty="0"/>
              <a:t>Co-</a:t>
            </a:r>
            <a:r>
              <a:rPr lang="en-US" altLang="en-US" sz="800" b="0" dirty="0" err="1"/>
              <a:t>req</a:t>
            </a:r>
            <a:r>
              <a:rPr lang="en-US" altLang="en-US" sz="800" b="0" dirty="0"/>
              <a:t>: MTH 252</a:t>
            </a:r>
          </a:p>
        </p:txBody>
      </p:sp>
      <p:sp>
        <p:nvSpPr>
          <p:cNvPr id="101" name="Rectangle 2255"/>
          <p:cNvSpPr>
            <a:spLocks noChangeArrowheads="1"/>
          </p:cNvSpPr>
          <p:nvPr/>
        </p:nvSpPr>
        <p:spPr bwMode="auto">
          <a:xfrm>
            <a:off x="2661645" y="2099469"/>
            <a:ext cx="1014413" cy="212879"/>
          </a:xfrm>
          <a:prstGeom prst="rect">
            <a:avLst/>
          </a:prstGeom>
          <a:noFill/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0488" tIns="44450" rIns="90488" bIns="44450" anchor="t">
            <a:spAutoFit/>
          </a:bodyPr>
          <a:lstStyle>
            <a:lvl1pPr algn="l">
              <a:spcBef>
                <a:spcPct val="20000"/>
              </a:spcBef>
              <a:buSzPct val="100000"/>
              <a:buChar char="•"/>
              <a:defRPr sz="3200">
                <a:solidFill>
                  <a:schemeClr val="tx1"/>
                </a:solidFill>
                <a:latin typeface="Times New Roman" charset="0"/>
              </a:defRPr>
            </a:lvl1pPr>
            <a:lvl2pPr marL="742950" indent="-285750" algn="l">
              <a:spcBef>
                <a:spcPct val="20000"/>
              </a:spcBef>
              <a:buSzPct val="100000"/>
              <a:buChar char="–"/>
              <a:defRPr sz="2800">
                <a:solidFill>
                  <a:schemeClr val="tx1"/>
                </a:solidFill>
                <a:latin typeface="Times New Roman" charset="0"/>
              </a:defRPr>
            </a:lvl2pPr>
            <a:lvl3pPr marL="1143000" indent="-228600" algn="l">
              <a:spcBef>
                <a:spcPct val="20000"/>
              </a:spcBef>
              <a:buSzPct val="100000"/>
              <a:buChar char="•"/>
              <a:defRPr sz="2400">
                <a:solidFill>
                  <a:schemeClr val="tx1"/>
                </a:solidFill>
                <a:latin typeface="Times New Roman" charset="0"/>
              </a:defRPr>
            </a:lvl3pPr>
            <a:lvl4pPr marL="1600200" indent="-228600" algn="l">
              <a:spcBef>
                <a:spcPct val="20000"/>
              </a:spcBef>
              <a:buSzPct val="100000"/>
              <a:buChar char="–"/>
              <a:defRPr sz="2000">
                <a:solidFill>
                  <a:schemeClr val="tx1"/>
                </a:solidFill>
                <a:latin typeface="Times New Roman" charset="0"/>
              </a:defRPr>
            </a:lvl4pPr>
            <a:lvl5pPr marL="2057400" indent="-228600" algn="l">
              <a:spcBef>
                <a:spcPct val="20000"/>
              </a:spcBef>
              <a:buSzPct val="100000"/>
              <a:buChar char="•"/>
              <a:defRPr sz="2000">
                <a:solidFill>
                  <a:schemeClr val="tx1"/>
                </a:solidFill>
                <a:latin typeface="Times New Roman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 algn="ctr">
              <a:spcBef>
                <a:spcPct val="50000"/>
              </a:spcBef>
              <a:buSzTx/>
              <a:buFontTx/>
              <a:buNone/>
              <a:defRPr/>
            </a:pPr>
            <a:r>
              <a:rPr lang="en-US" altLang="en-US" sz="800" b="0" dirty="0">
                <a:latin typeface="Times New Roman"/>
                <a:cs typeface="Times New Roman"/>
              </a:rPr>
              <a:t>MTH 252Z</a:t>
            </a:r>
            <a:endParaRPr lang="en-US" altLang="en-US" sz="800" b="0" dirty="0"/>
          </a:p>
        </p:txBody>
      </p:sp>
      <p:sp>
        <p:nvSpPr>
          <p:cNvPr id="102" name="Oval 2140" descr="40%"/>
          <p:cNvSpPr>
            <a:spLocks noChangeArrowheads="1"/>
          </p:cNvSpPr>
          <p:nvPr/>
        </p:nvSpPr>
        <p:spPr bwMode="auto">
          <a:xfrm>
            <a:off x="4740276" y="4293099"/>
            <a:ext cx="1130300" cy="793211"/>
          </a:xfrm>
          <a:prstGeom prst="ellips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SzPct val="100000"/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SzPct val="100000"/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SzPct val="100000"/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SzPct val="100000"/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ts val="0"/>
              </a:spcBef>
              <a:buSzTx/>
              <a:buFontTx/>
              <a:buNone/>
            </a:pPr>
            <a:r>
              <a:rPr lang="en-US" altLang="en-US" sz="1300" dirty="0"/>
              <a:t>Arts &amp; Hum</a:t>
            </a:r>
          </a:p>
          <a:p>
            <a:pPr algn="ctr">
              <a:spcBef>
                <a:spcPts val="0"/>
              </a:spcBef>
              <a:buSzTx/>
              <a:buFontTx/>
              <a:buNone/>
            </a:pPr>
            <a:endParaRPr lang="en-US" altLang="en-US" sz="900" dirty="0"/>
          </a:p>
          <a:p>
            <a:pPr algn="ctr">
              <a:spcBef>
                <a:spcPts val="0"/>
              </a:spcBef>
              <a:buSzTx/>
              <a:buFontTx/>
              <a:buNone/>
            </a:pPr>
            <a:r>
              <a:rPr lang="en-US" altLang="en-US" sz="900" dirty="0"/>
              <a:t>General </a:t>
            </a:r>
            <a:r>
              <a:rPr lang="en-US" altLang="en-US" sz="800" dirty="0"/>
              <a:t>(3)</a:t>
            </a:r>
          </a:p>
        </p:txBody>
      </p:sp>
      <p:sp>
        <p:nvSpPr>
          <p:cNvPr id="105" name="Rectangle 2255"/>
          <p:cNvSpPr>
            <a:spLocks noChangeArrowheads="1"/>
          </p:cNvSpPr>
          <p:nvPr/>
        </p:nvSpPr>
        <p:spPr bwMode="auto">
          <a:xfrm>
            <a:off x="4364831" y="3250480"/>
            <a:ext cx="1014413" cy="212879"/>
          </a:xfrm>
          <a:prstGeom prst="rect">
            <a:avLst/>
          </a:prstGeom>
          <a:noFill/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0488" tIns="44450" rIns="90488" bIns="44450">
            <a:spAutoFit/>
          </a:bodyPr>
          <a:lstStyle>
            <a:lvl1pPr algn="l">
              <a:spcBef>
                <a:spcPct val="20000"/>
              </a:spcBef>
              <a:buSzPct val="100000"/>
              <a:buChar char="•"/>
              <a:defRPr sz="3200">
                <a:solidFill>
                  <a:schemeClr val="tx1"/>
                </a:solidFill>
                <a:latin typeface="Times New Roman" charset="0"/>
              </a:defRPr>
            </a:lvl1pPr>
            <a:lvl2pPr marL="742950" indent="-285750" algn="l">
              <a:spcBef>
                <a:spcPct val="20000"/>
              </a:spcBef>
              <a:buSzPct val="100000"/>
              <a:buChar char="–"/>
              <a:defRPr sz="2800">
                <a:solidFill>
                  <a:schemeClr val="tx1"/>
                </a:solidFill>
                <a:latin typeface="Times New Roman" charset="0"/>
              </a:defRPr>
            </a:lvl2pPr>
            <a:lvl3pPr marL="1143000" indent="-228600" algn="l">
              <a:spcBef>
                <a:spcPct val="20000"/>
              </a:spcBef>
              <a:buSzPct val="100000"/>
              <a:buChar char="•"/>
              <a:defRPr sz="2400">
                <a:solidFill>
                  <a:schemeClr val="tx1"/>
                </a:solidFill>
                <a:latin typeface="Times New Roman" charset="0"/>
              </a:defRPr>
            </a:lvl3pPr>
            <a:lvl4pPr marL="1600200" indent="-228600" algn="l">
              <a:spcBef>
                <a:spcPct val="20000"/>
              </a:spcBef>
              <a:buSzPct val="100000"/>
              <a:buChar char="–"/>
              <a:defRPr sz="2000">
                <a:solidFill>
                  <a:schemeClr val="tx1"/>
                </a:solidFill>
                <a:latin typeface="Times New Roman" charset="0"/>
              </a:defRPr>
            </a:lvl4pPr>
            <a:lvl5pPr marL="2057400" indent="-228600" algn="l">
              <a:spcBef>
                <a:spcPct val="20000"/>
              </a:spcBef>
              <a:buSzPct val="100000"/>
              <a:buChar char="•"/>
              <a:defRPr sz="2000">
                <a:solidFill>
                  <a:schemeClr val="tx1"/>
                </a:solidFill>
                <a:latin typeface="Times New Roman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 algn="ctr">
              <a:spcBef>
                <a:spcPts val="0"/>
              </a:spcBef>
              <a:buSzTx/>
              <a:buFontTx/>
              <a:buNone/>
              <a:defRPr/>
            </a:pPr>
            <a:r>
              <a:rPr lang="en-US" altLang="en-US" sz="800" b="0" dirty="0"/>
              <a:t>PH 211</a:t>
            </a:r>
          </a:p>
        </p:txBody>
      </p:sp>
      <p:sp>
        <p:nvSpPr>
          <p:cNvPr id="108" name="Oval 2140" descr="40%"/>
          <p:cNvSpPr>
            <a:spLocks noChangeArrowheads="1"/>
          </p:cNvSpPr>
          <p:nvPr/>
        </p:nvSpPr>
        <p:spPr bwMode="auto">
          <a:xfrm>
            <a:off x="6303169" y="4293098"/>
            <a:ext cx="1130300" cy="793211"/>
          </a:xfrm>
          <a:prstGeom prst="ellips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SzPct val="100000"/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SzPct val="100000"/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SzPct val="100000"/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SzPct val="100000"/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ts val="0"/>
              </a:spcBef>
              <a:buSzTx/>
              <a:buFontTx/>
              <a:buNone/>
            </a:pPr>
            <a:r>
              <a:rPr lang="en-US" altLang="en-US" sz="1300" dirty="0"/>
              <a:t>PH 213</a:t>
            </a:r>
          </a:p>
          <a:p>
            <a:pPr algn="ctr">
              <a:spcBef>
                <a:spcPts val="0"/>
              </a:spcBef>
              <a:buSzTx/>
              <a:buFontTx/>
              <a:buNone/>
            </a:pPr>
            <a:r>
              <a:rPr lang="en-US" altLang="en-US" sz="900" dirty="0"/>
              <a:t>Physics w/ Calculus</a:t>
            </a:r>
          </a:p>
          <a:p>
            <a:pPr algn="ctr">
              <a:spcBef>
                <a:spcPts val="0"/>
              </a:spcBef>
              <a:buSzTx/>
              <a:buFontTx/>
              <a:buNone/>
            </a:pPr>
            <a:endParaRPr lang="en-US" altLang="en-US" sz="900" dirty="0"/>
          </a:p>
          <a:p>
            <a:pPr algn="ctr">
              <a:spcBef>
                <a:spcPts val="0"/>
              </a:spcBef>
              <a:buSzTx/>
              <a:buFontTx/>
              <a:buNone/>
            </a:pPr>
            <a:r>
              <a:rPr lang="en-US" altLang="en-US" sz="800" dirty="0"/>
              <a:t>W,S (4)</a:t>
            </a:r>
          </a:p>
        </p:txBody>
      </p:sp>
      <p:sp>
        <p:nvSpPr>
          <p:cNvPr id="117" name="Oval 2140" descr="40%"/>
          <p:cNvSpPr>
            <a:spLocks noChangeArrowheads="1"/>
          </p:cNvSpPr>
          <p:nvPr/>
        </p:nvSpPr>
        <p:spPr bwMode="auto">
          <a:xfrm>
            <a:off x="7860141" y="1147796"/>
            <a:ext cx="1159335" cy="802956"/>
          </a:xfrm>
          <a:prstGeom prst="ellips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SzPct val="100000"/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SzPct val="100000"/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SzPct val="100000"/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SzPct val="100000"/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ts val="0"/>
              </a:spcBef>
              <a:buSzTx/>
              <a:buFontTx/>
              <a:buNone/>
            </a:pPr>
            <a:r>
              <a:rPr lang="en-US" altLang="en-US" sz="1300" dirty="0"/>
              <a:t>NSE 236</a:t>
            </a:r>
          </a:p>
          <a:p>
            <a:pPr algn="ctr">
              <a:spcBef>
                <a:spcPts val="0"/>
              </a:spcBef>
              <a:buSzTx/>
              <a:buFontTx/>
              <a:buNone/>
            </a:pPr>
            <a:r>
              <a:rPr lang="en-US" altLang="en-US" sz="900" dirty="0" err="1"/>
              <a:t>Nuc</a:t>
            </a:r>
            <a:r>
              <a:rPr lang="en-US" altLang="en-US" sz="900" dirty="0"/>
              <a:t> Radiation</a:t>
            </a:r>
          </a:p>
          <a:p>
            <a:pPr algn="ctr">
              <a:spcBef>
                <a:spcPts val="0"/>
              </a:spcBef>
              <a:buSzTx/>
              <a:buFontTx/>
              <a:buNone/>
            </a:pPr>
            <a:r>
              <a:rPr lang="en-US" altLang="en-US" sz="900" dirty="0"/>
              <a:t> Detection &amp; </a:t>
            </a:r>
          </a:p>
          <a:p>
            <a:pPr algn="ctr">
              <a:spcBef>
                <a:spcPts val="0"/>
              </a:spcBef>
              <a:buSzTx/>
              <a:buFontTx/>
              <a:buNone/>
            </a:pPr>
            <a:r>
              <a:rPr lang="en-US" altLang="en-US" sz="900" dirty="0"/>
              <a:t>Instrumentation</a:t>
            </a:r>
          </a:p>
          <a:p>
            <a:pPr algn="ctr">
              <a:spcBef>
                <a:spcPts val="0"/>
              </a:spcBef>
              <a:buSzTx/>
              <a:buFontTx/>
              <a:buNone/>
            </a:pPr>
            <a:r>
              <a:rPr lang="en-US" altLang="en-US" sz="800" dirty="0"/>
              <a:t>S (4)</a:t>
            </a:r>
          </a:p>
        </p:txBody>
      </p:sp>
      <p:sp>
        <p:nvSpPr>
          <p:cNvPr id="113" name="Oval 2089" descr="40%"/>
          <p:cNvSpPr>
            <a:spLocks noChangeArrowheads="1"/>
          </p:cNvSpPr>
          <p:nvPr/>
        </p:nvSpPr>
        <p:spPr bwMode="auto">
          <a:xfrm>
            <a:off x="7893050" y="5268860"/>
            <a:ext cx="1130300" cy="825500"/>
          </a:xfrm>
          <a:prstGeom prst="ellips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SzPct val="100000"/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SzPct val="100000"/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SzPct val="100000"/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SzPct val="100000"/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50000"/>
              </a:spcBef>
              <a:buSzTx/>
              <a:buFontTx/>
              <a:buNone/>
            </a:pPr>
            <a:endParaRPr lang="en-US" altLang="en-US" sz="2400"/>
          </a:p>
        </p:txBody>
      </p:sp>
      <p:sp>
        <p:nvSpPr>
          <p:cNvPr id="3" name="Rectangle 2"/>
          <p:cNvSpPr/>
          <p:nvPr/>
        </p:nvSpPr>
        <p:spPr>
          <a:xfrm>
            <a:off x="7817897" y="5342768"/>
            <a:ext cx="1302829" cy="5770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spcBef>
                <a:spcPct val="50000"/>
              </a:spcBef>
              <a:spcAft>
                <a:spcPts val="600"/>
              </a:spcAft>
            </a:pPr>
            <a:r>
              <a:rPr lang="en-US" altLang="en-US" sz="1300" dirty="0">
                <a:solidFill>
                  <a:srgbClr val="000000"/>
                </a:solidFill>
              </a:rPr>
              <a:t>Arts &amp; Hum</a:t>
            </a:r>
          </a:p>
          <a:p>
            <a:pPr lvl="0" algn="ctr">
              <a:spcBef>
                <a:spcPct val="50000"/>
              </a:spcBef>
              <a:spcAft>
                <a:spcPts val="600"/>
              </a:spcAft>
            </a:pPr>
            <a:r>
              <a:rPr lang="en-US" altLang="en-US" sz="900" dirty="0">
                <a:solidFill>
                  <a:srgbClr val="000000"/>
                </a:solidFill>
              </a:rPr>
              <a:t>Global (3)</a:t>
            </a:r>
          </a:p>
        </p:txBody>
      </p:sp>
      <p:sp>
        <p:nvSpPr>
          <p:cNvPr id="122" name="Rectangle 121"/>
          <p:cNvSpPr/>
          <p:nvPr/>
        </p:nvSpPr>
        <p:spPr>
          <a:xfrm>
            <a:off x="4525928" y="2099469"/>
            <a:ext cx="617477" cy="21544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spcBef>
                <a:spcPct val="50000"/>
              </a:spcBef>
              <a:buSzTx/>
              <a:buFontTx/>
              <a:buNone/>
              <a:defRPr/>
            </a:pPr>
            <a:r>
              <a:rPr lang="en-US" altLang="en-US" sz="800" b="0" dirty="0"/>
              <a:t>MTH 254 </a:t>
            </a:r>
          </a:p>
        </p:txBody>
      </p:sp>
      <p:sp>
        <p:nvSpPr>
          <p:cNvPr id="5" name="Rectangle 4"/>
          <p:cNvSpPr/>
          <p:nvPr/>
        </p:nvSpPr>
        <p:spPr>
          <a:xfrm>
            <a:off x="2549378" y="910224"/>
            <a:ext cx="1186177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800" dirty="0"/>
              <a:t>ENGR 102 Pre-</a:t>
            </a:r>
            <a:r>
              <a:rPr lang="en-US" sz="800" dirty="0" err="1"/>
              <a:t>Req</a:t>
            </a:r>
            <a:r>
              <a:rPr lang="en-US" sz="800" dirty="0"/>
              <a:t> &amp; MTH 112 Co-</a:t>
            </a:r>
            <a:r>
              <a:rPr lang="en-US" sz="800" dirty="0" err="1"/>
              <a:t>Req</a:t>
            </a:r>
            <a:endParaRPr lang="en-US" sz="800" dirty="0"/>
          </a:p>
        </p:txBody>
      </p:sp>
      <p:sp>
        <p:nvSpPr>
          <p:cNvPr id="125" name="Rectangle 2255">
            <a:extLst>
              <a:ext uri="{FF2B5EF4-FFF2-40B4-BE49-F238E27FC236}">
                <a16:creationId xmlns:a16="http://schemas.microsoft.com/office/drawing/2014/main" id="{C6178606-EEE5-4932-8B71-48C55C296029}"/>
              </a:ext>
            </a:extLst>
          </p:cNvPr>
          <p:cNvSpPr>
            <a:spLocks noChangeArrowheads="1"/>
          </p:cNvSpPr>
          <p:nvPr/>
        </p:nvSpPr>
        <p:spPr bwMode="auto">
          <a:xfrm>
            <a:off x="5870576" y="1062399"/>
            <a:ext cx="1014413" cy="211138"/>
          </a:xfrm>
          <a:prstGeom prst="rect">
            <a:avLst/>
          </a:prstGeom>
          <a:noFill/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0488" tIns="44450" rIns="90488" bIns="44450">
            <a:spAutoFit/>
          </a:bodyPr>
          <a:lstStyle>
            <a:lvl1pPr algn="l">
              <a:spcBef>
                <a:spcPct val="20000"/>
              </a:spcBef>
              <a:buSzPct val="100000"/>
              <a:buChar char="•"/>
              <a:defRPr sz="3200">
                <a:solidFill>
                  <a:schemeClr val="tx1"/>
                </a:solidFill>
                <a:latin typeface="Times New Roman" charset="0"/>
              </a:defRPr>
            </a:lvl1pPr>
            <a:lvl2pPr marL="742950" indent="-285750" algn="l">
              <a:spcBef>
                <a:spcPct val="20000"/>
              </a:spcBef>
              <a:buSzPct val="100000"/>
              <a:buChar char="–"/>
              <a:defRPr sz="2800">
                <a:solidFill>
                  <a:schemeClr val="tx1"/>
                </a:solidFill>
                <a:latin typeface="Times New Roman" charset="0"/>
              </a:defRPr>
            </a:lvl2pPr>
            <a:lvl3pPr marL="1143000" indent="-228600" algn="l">
              <a:spcBef>
                <a:spcPct val="20000"/>
              </a:spcBef>
              <a:buSzPct val="100000"/>
              <a:buChar char="•"/>
              <a:defRPr sz="2400">
                <a:solidFill>
                  <a:schemeClr val="tx1"/>
                </a:solidFill>
                <a:latin typeface="Times New Roman" charset="0"/>
              </a:defRPr>
            </a:lvl3pPr>
            <a:lvl4pPr marL="1600200" indent="-228600" algn="l">
              <a:spcBef>
                <a:spcPct val="20000"/>
              </a:spcBef>
              <a:buSzPct val="100000"/>
              <a:buChar char="–"/>
              <a:defRPr sz="2000">
                <a:solidFill>
                  <a:schemeClr val="tx1"/>
                </a:solidFill>
                <a:latin typeface="Times New Roman" charset="0"/>
              </a:defRPr>
            </a:lvl4pPr>
            <a:lvl5pPr marL="2057400" indent="-228600" algn="l">
              <a:spcBef>
                <a:spcPct val="20000"/>
              </a:spcBef>
              <a:buSzPct val="100000"/>
              <a:buChar char="•"/>
              <a:defRPr sz="2000">
                <a:solidFill>
                  <a:schemeClr val="tx1"/>
                </a:solidFill>
                <a:latin typeface="Times New Roman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 algn="ctr">
              <a:spcBef>
                <a:spcPct val="50000"/>
              </a:spcBef>
              <a:buSzTx/>
              <a:buFontTx/>
              <a:buNone/>
              <a:defRPr/>
            </a:pPr>
            <a:r>
              <a:rPr lang="en-US" altLang="en-US" sz="800" b="0" dirty="0"/>
              <a:t>NSE 234</a:t>
            </a:r>
          </a:p>
        </p:txBody>
      </p:sp>
      <p:sp>
        <p:nvSpPr>
          <p:cNvPr id="9" name="Oval 2089" descr="40%">
            <a:extLst>
              <a:ext uri="{FF2B5EF4-FFF2-40B4-BE49-F238E27FC236}">
                <a16:creationId xmlns:a16="http://schemas.microsoft.com/office/drawing/2014/main" id="{2C9CA01C-54DF-DDCB-549F-773F784BA0EA}"/>
              </a:ext>
            </a:extLst>
          </p:cNvPr>
          <p:cNvSpPr>
            <a:spLocks noChangeArrowheads="1"/>
          </p:cNvSpPr>
          <p:nvPr/>
        </p:nvSpPr>
        <p:spPr bwMode="auto">
          <a:xfrm>
            <a:off x="6354764" y="5176023"/>
            <a:ext cx="1130300" cy="825500"/>
          </a:xfrm>
          <a:prstGeom prst="ellips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SzPct val="100000"/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SzPct val="100000"/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SzPct val="100000"/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SzPct val="100000"/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50000"/>
              </a:spcBef>
              <a:buSzTx/>
              <a:buFontTx/>
              <a:buNone/>
            </a:pPr>
            <a:endParaRPr lang="en-US" altLang="en-US" sz="2400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558B3095-E2A4-F6B9-13C8-045D6DE0EC03}"/>
              </a:ext>
            </a:extLst>
          </p:cNvPr>
          <p:cNvSpPr/>
          <p:nvPr/>
        </p:nvSpPr>
        <p:spPr>
          <a:xfrm>
            <a:off x="6292578" y="5283657"/>
            <a:ext cx="1302829" cy="5770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spcBef>
                <a:spcPct val="50000"/>
              </a:spcBef>
              <a:spcAft>
                <a:spcPts val="600"/>
              </a:spcAft>
            </a:pPr>
            <a:r>
              <a:rPr lang="en-US" altLang="en-US" sz="1300" dirty="0">
                <a:solidFill>
                  <a:srgbClr val="000000"/>
                </a:solidFill>
              </a:rPr>
              <a:t>Diff </a:t>
            </a:r>
            <a:r>
              <a:rPr lang="en-US" altLang="en-US" sz="1300" dirty="0" err="1">
                <a:solidFill>
                  <a:srgbClr val="000000"/>
                </a:solidFill>
              </a:rPr>
              <a:t>Pwr</a:t>
            </a:r>
            <a:r>
              <a:rPr lang="en-US" altLang="en-US" sz="1300" dirty="0">
                <a:solidFill>
                  <a:srgbClr val="000000"/>
                </a:solidFill>
              </a:rPr>
              <a:t> Opp</a:t>
            </a:r>
          </a:p>
          <a:p>
            <a:pPr lvl="0" algn="ctr">
              <a:spcBef>
                <a:spcPct val="50000"/>
              </a:spcBef>
              <a:spcAft>
                <a:spcPts val="600"/>
              </a:spcAft>
            </a:pPr>
            <a:r>
              <a:rPr lang="en-US" altLang="en-US" sz="900" dirty="0">
                <a:solidFill>
                  <a:srgbClr val="000000"/>
                </a:solidFill>
              </a:rPr>
              <a:t>Foundations (3)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9F7F7A75-3EFB-F52B-26BA-BB9BD759DCF2}"/>
              </a:ext>
            </a:extLst>
          </p:cNvPr>
          <p:cNvSpPr/>
          <p:nvPr/>
        </p:nvSpPr>
        <p:spPr>
          <a:xfrm>
            <a:off x="6382691" y="2181230"/>
            <a:ext cx="1080556" cy="75405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ts val="0"/>
              </a:spcBef>
              <a:spcAft>
                <a:spcPts val="600"/>
              </a:spcAft>
              <a:buSzTx/>
              <a:buFontTx/>
              <a:buNone/>
            </a:pPr>
            <a:r>
              <a:rPr lang="en-US" altLang="en-US" sz="1200" dirty="0"/>
              <a:t>NSE 233 </a:t>
            </a:r>
            <a:r>
              <a:rPr lang="en-US" altLang="en-US" sz="900" dirty="0"/>
              <a:t>Mathematical Methods for NE</a:t>
            </a:r>
          </a:p>
          <a:p>
            <a:pPr algn="ctr">
              <a:spcBef>
                <a:spcPts val="0"/>
              </a:spcBef>
              <a:spcAft>
                <a:spcPts val="600"/>
              </a:spcAft>
              <a:buSzTx/>
              <a:buFontTx/>
              <a:buNone/>
            </a:pPr>
            <a:r>
              <a:rPr lang="en-US" altLang="en-US" sz="800" dirty="0"/>
              <a:t>W(3)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72943FA8-EDED-D478-64DC-4C78FEE352A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06681" y="2093563"/>
            <a:ext cx="682811" cy="231668"/>
          </a:xfrm>
          <a:prstGeom prst="rect">
            <a:avLst/>
          </a:prstGeom>
        </p:spPr>
      </p:pic>
      <p:grpSp>
        <p:nvGrpSpPr>
          <p:cNvPr id="10" name="Group 2064">
            <a:extLst>
              <a:ext uri="{FF2B5EF4-FFF2-40B4-BE49-F238E27FC236}">
                <a16:creationId xmlns:a16="http://schemas.microsoft.com/office/drawing/2014/main" id="{BB76A9DF-A3F5-422E-02D2-939E31257B33}"/>
              </a:ext>
            </a:extLst>
          </p:cNvPr>
          <p:cNvGrpSpPr>
            <a:grpSpLocks/>
          </p:cNvGrpSpPr>
          <p:nvPr/>
        </p:nvGrpSpPr>
        <p:grpSpPr bwMode="auto">
          <a:xfrm>
            <a:off x="1776413" y="1041069"/>
            <a:ext cx="1141413" cy="950914"/>
            <a:chOff x="1063" y="631"/>
            <a:chExt cx="719" cy="599"/>
          </a:xfrm>
        </p:grpSpPr>
        <p:sp>
          <p:nvSpPr>
            <p:cNvPr id="13" name="Oval 2065" descr="40%">
              <a:extLst>
                <a:ext uri="{FF2B5EF4-FFF2-40B4-BE49-F238E27FC236}">
                  <a16:creationId xmlns:a16="http://schemas.microsoft.com/office/drawing/2014/main" id="{CFE8C1E4-FC76-D2EB-060B-E9FC4233103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063" y="698"/>
              <a:ext cx="712" cy="520"/>
            </a:xfrm>
            <a:prstGeom prst="ellips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SzPct val="100000"/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SzPct val="100000"/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SzPct val="100000"/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SzPct val="100000"/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SzPct val="100000"/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ctr">
                <a:spcBef>
                  <a:spcPct val="50000"/>
                </a:spcBef>
                <a:buSzTx/>
                <a:buFontTx/>
                <a:buNone/>
              </a:pPr>
              <a:endParaRPr lang="en-US" altLang="en-US" sz="2400"/>
            </a:p>
          </p:txBody>
        </p:sp>
        <p:sp>
          <p:nvSpPr>
            <p:cNvPr id="15" name="Rectangle 2066">
              <a:extLst>
                <a:ext uri="{FF2B5EF4-FFF2-40B4-BE49-F238E27FC236}">
                  <a16:creationId xmlns:a16="http://schemas.microsoft.com/office/drawing/2014/main" id="{FD6CC50F-B409-B820-9963-49E479C79CA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070" y="631"/>
              <a:ext cx="712" cy="5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0488" tIns="44450" rIns="90488" bIns="44450">
              <a:spAutoFit/>
            </a:bodyPr>
            <a:lstStyle>
              <a:lvl1pPr>
                <a:spcBef>
                  <a:spcPct val="20000"/>
                </a:spcBef>
                <a:buSzPct val="100000"/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SzPct val="100000"/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SzPct val="100000"/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SzPct val="100000"/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SzPct val="100000"/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ctr">
                <a:spcBef>
                  <a:spcPts val="0"/>
                </a:spcBef>
                <a:buSzTx/>
                <a:buFontTx/>
                <a:buNone/>
              </a:pPr>
              <a:br>
                <a:rPr lang="en-US" altLang="en-US" sz="1300" dirty="0"/>
              </a:br>
              <a:r>
                <a:rPr lang="en-US" altLang="en-US" sz="1300" dirty="0"/>
                <a:t>ENGR 102</a:t>
              </a:r>
            </a:p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ts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en-US" sz="900" b="1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+mn-ea"/>
                  <a:cs typeface="+mn-cs"/>
                </a:rPr>
                <a:t>ENGR Design, Problem Solv</a:t>
              </a:r>
            </a:p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en-US" sz="800" b="1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+mn-ea"/>
                  <a:cs typeface="+mn-cs"/>
                </a:rPr>
                <a:t>F, W, S (3</a:t>
              </a:r>
              <a:endParaRPr lang="en-US" altLang="en-US" sz="800" dirty="0"/>
            </a:p>
          </p:txBody>
        </p:sp>
      </p:grpSp>
      <p:sp>
        <p:nvSpPr>
          <p:cNvPr id="16" name="Rectangle 2255">
            <a:extLst>
              <a:ext uri="{FF2B5EF4-FFF2-40B4-BE49-F238E27FC236}">
                <a16:creationId xmlns:a16="http://schemas.microsoft.com/office/drawing/2014/main" id="{8E26E6CE-D203-0C4F-BD73-C3B8E4445874}"/>
              </a:ext>
            </a:extLst>
          </p:cNvPr>
          <p:cNvSpPr>
            <a:spLocks noChangeArrowheads="1"/>
          </p:cNvSpPr>
          <p:nvPr/>
        </p:nvSpPr>
        <p:spPr bwMode="auto">
          <a:xfrm>
            <a:off x="-267410" y="2018879"/>
            <a:ext cx="1014413" cy="212879"/>
          </a:xfrm>
          <a:prstGeom prst="rect">
            <a:avLst/>
          </a:prstGeom>
          <a:noFill/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0488" tIns="44450" rIns="90488" bIns="44450" anchor="t">
            <a:spAutoFit/>
          </a:bodyPr>
          <a:lstStyle>
            <a:lvl1pPr algn="l">
              <a:spcBef>
                <a:spcPct val="20000"/>
              </a:spcBef>
              <a:buSzPct val="100000"/>
              <a:buChar char="•"/>
              <a:defRPr sz="3200">
                <a:solidFill>
                  <a:schemeClr val="tx1"/>
                </a:solidFill>
                <a:latin typeface="Times New Roman" charset="0"/>
              </a:defRPr>
            </a:lvl1pPr>
            <a:lvl2pPr marL="742950" indent="-285750" algn="l">
              <a:spcBef>
                <a:spcPct val="20000"/>
              </a:spcBef>
              <a:buSzPct val="100000"/>
              <a:buChar char="–"/>
              <a:defRPr sz="2800">
                <a:solidFill>
                  <a:schemeClr val="tx1"/>
                </a:solidFill>
                <a:latin typeface="Times New Roman" charset="0"/>
              </a:defRPr>
            </a:lvl2pPr>
            <a:lvl3pPr marL="1143000" indent="-228600" algn="l">
              <a:spcBef>
                <a:spcPct val="20000"/>
              </a:spcBef>
              <a:buSzPct val="100000"/>
              <a:buChar char="•"/>
              <a:defRPr sz="2400">
                <a:solidFill>
                  <a:schemeClr val="tx1"/>
                </a:solidFill>
                <a:latin typeface="Times New Roman" charset="0"/>
              </a:defRPr>
            </a:lvl3pPr>
            <a:lvl4pPr marL="1600200" indent="-228600" algn="l">
              <a:spcBef>
                <a:spcPct val="20000"/>
              </a:spcBef>
              <a:buSzPct val="100000"/>
              <a:buChar char="–"/>
              <a:defRPr sz="2000">
                <a:solidFill>
                  <a:schemeClr val="tx1"/>
                </a:solidFill>
                <a:latin typeface="Times New Roman" charset="0"/>
              </a:defRPr>
            </a:lvl4pPr>
            <a:lvl5pPr marL="2057400" indent="-228600" algn="l">
              <a:spcBef>
                <a:spcPct val="20000"/>
              </a:spcBef>
              <a:buSzPct val="100000"/>
              <a:buChar char="•"/>
              <a:defRPr sz="2000">
                <a:solidFill>
                  <a:schemeClr val="tx1"/>
                </a:solidFill>
                <a:latin typeface="Times New Roman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 algn="ctr">
              <a:spcBef>
                <a:spcPct val="50000"/>
              </a:spcBef>
              <a:buSzTx/>
              <a:buFontTx/>
              <a:buNone/>
              <a:defRPr/>
            </a:pPr>
            <a:r>
              <a:rPr lang="en-US" altLang="en-US" sz="800" b="0" dirty="0">
                <a:latin typeface="Times New Roman"/>
                <a:cs typeface="Times New Roman"/>
              </a:rPr>
              <a:t>MTH 111Z</a:t>
            </a:r>
            <a:endParaRPr lang="en-US" altLang="en-US" sz="800" b="0" dirty="0"/>
          </a:p>
        </p:txBody>
      </p:sp>
      <p:sp>
        <p:nvSpPr>
          <p:cNvPr id="17" name="Rectangle 2255">
            <a:extLst>
              <a:ext uri="{FF2B5EF4-FFF2-40B4-BE49-F238E27FC236}">
                <a16:creationId xmlns:a16="http://schemas.microsoft.com/office/drawing/2014/main" id="{FFDCDB9D-56DF-727E-049C-6362E02FD9FB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41896" y="2107082"/>
            <a:ext cx="1014413" cy="212879"/>
          </a:xfrm>
          <a:prstGeom prst="rect">
            <a:avLst/>
          </a:prstGeom>
          <a:noFill/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0488" tIns="44450" rIns="90488" bIns="44450" anchor="t">
            <a:spAutoFit/>
          </a:bodyPr>
          <a:lstStyle>
            <a:lvl1pPr algn="l">
              <a:spcBef>
                <a:spcPct val="20000"/>
              </a:spcBef>
              <a:buSzPct val="100000"/>
              <a:buChar char="•"/>
              <a:defRPr sz="3200">
                <a:solidFill>
                  <a:schemeClr val="tx1"/>
                </a:solidFill>
                <a:latin typeface="Times New Roman" charset="0"/>
              </a:defRPr>
            </a:lvl1pPr>
            <a:lvl2pPr marL="742950" indent="-285750" algn="l">
              <a:spcBef>
                <a:spcPct val="20000"/>
              </a:spcBef>
              <a:buSzPct val="100000"/>
              <a:buChar char="–"/>
              <a:defRPr sz="2800">
                <a:solidFill>
                  <a:schemeClr val="tx1"/>
                </a:solidFill>
                <a:latin typeface="Times New Roman" charset="0"/>
              </a:defRPr>
            </a:lvl2pPr>
            <a:lvl3pPr marL="1143000" indent="-228600" algn="l">
              <a:spcBef>
                <a:spcPct val="20000"/>
              </a:spcBef>
              <a:buSzPct val="100000"/>
              <a:buChar char="•"/>
              <a:defRPr sz="2400">
                <a:solidFill>
                  <a:schemeClr val="tx1"/>
                </a:solidFill>
                <a:latin typeface="Times New Roman" charset="0"/>
              </a:defRPr>
            </a:lvl3pPr>
            <a:lvl4pPr marL="1600200" indent="-228600" algn="l">
              <a:spcBef>
                <a:spcPct val="20000"/>
              </a:spcBef>
              <a:buSzPct val="100000"/>
              <a:buChar char="–"/>
              <a:defRPr sz="2000">
                <a:solidFill>
                  <a:schemeClr val="tx1"/>
                </a:solidFill>
                <a:latin typeface="Times New Roman" charset="0"/>
              </a:defRPr>
            </a:lvl4pPr>
            <a:lvl5pPr marL="2057400" indent="-228600" algn="l">
              <a:spcBef>
                <a:spcPct val="20000"/>
              </a:spcBef>
              <a:buSzPct val="100000"/>
              <a:buChar char="•"/>
              <a:defRPr sz="2000">
                <a:solidFill>
                  <a:schemeClr val="tx1"/>
                </a:solidFill>
                <a:latin typeface="Times New Roman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 algn="ctr">
              <a:spcBef>
                <a:spcPct val="50000"/>
              </a:spcBef>
              <a:buSzTx/>
              <a:buFontTx/>
              <a:buNone/>
              <a:defRPr/>
            </a:pPr>
            <a:r>
              <a:rPr lang="en-US" altLang="en-US" sz="800" b="0" dirty="0">
                <a:latin typeface="Times New Roman"/>
                <a:cs typeface="Times New Roman"/>
              </a:rPr>
              <a:t>CH 201</a:t>
            </a:r>
            <a:endParaRPr lang="en-US" altLang="en-US" sz="800" b="0" dirty="0"/>
          </a:p>
        </p:txBody>
      </p:sp>
      <p:sp>
        <p:nvSpPr>
          <p:cNvPr id="18" name="Rectangle 2255">
            <a:extLst>
              <a:ext uri="{FF2B5EF4-FFF2-40B4-BE49-F238E27FC236}">
                <a16:creationId xmlns:a16="http://schemas.microsoft.com/office/drawing/2014/main" id="{C12042E0-ACCB-11FC-31B0-62293424053C}"/>
              </a:ext>
            </a:extLst>
          </p:cNvPr>
          <p:cNvSpPr>
            <a:spLocks noChangeArrowheads="1"/>
          </p:cNvSpPr>
          <p:nvPr/>
        </p:nvSpPr>
        <p:spPr bwMode="auto">
          <a:xfrm>
            <a:off x="5785371" y="4259811"/>
            <a:ext cx="1014413" cy="212879"/>
          </a:xfrm>
          <a:prstGeom prst="rect">
            <a:avLst/>
          </a:prstGeom>
          <a:noFill/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0488" tIns="44450" rIns="90488" bIns="44450" anchor="t">
            <a:spAutoFit/>
          </a:bodyPr>
          <a:lstStyle>
            <a:lvl1pPr algn="l">
              <a:spcBef>
                <a:spcPct val="20000"/>
              </a:spcBef>
              <a:buSzPct val="100000"/>
              <a:buChar char="•"/>
              <a:defRPr sz="3200">
                <a:solidFill>
                  <a:schemeClr val="tx1"/>
                </a:solidFill>
                <a:latin typeface="Times New Roman" charset="0"/>
              </a:defRPr>
            </a:lvl1pPr>
            <a:lvl2pPr marL="742950" indent="-285750" algn="l">
              <a:spcBef>
                <a:spcPct val="20000"/>
              </a:spcBef>
              <a:buSzPct val="100000"/>
              <a:buChar char="–"/>
              <a:defRPr sz="2800">
                <a:solidFill>
                  <a:schemeClr val="tx1"/>
                </a:solidFill>
                <a:latin typeface="Times New Roman" charset="0"/>
              </a:defRPr>
            </a:lvl2pPr>
            <a:lvl3pPr marL="1143000" indent="-228600" algn="l">
              <a:spcBef>
                <a:spcPct val="20000"/>
              </a:spcBef>
              <a:buSzPct val="100000"/>
              <a:buChar char="•"/>
              <a:defRPr sz="2400">
                <a:solidFill>
                  <a:schemeClr val="tx1"/>
                </a:solidFill>
                <a:latin typeface="Times New Roman" charset="0"/>
              </a:defRPr>
            </a:lvl3pPr>
            <a:lvl4pPr marL="1600200" indent="-228600" algn="l">
              <a:spcBef>
                <a:spcPct val="20000"/>
              </a:spcBef>
              <a:buSzPct val="100000"/>
              <a:buChar char="–"/>
              <a:defRPr sz="2000">
                <a:solidFill>
                  <a:schemeClr val="tx1"/>
                </a:solidFill>
                <a:latin typeface="Times New Roman" charset="0"/>
              </a:defRPr>
            </a:lvl4pPr>
            <a:lvl5pPr marL="2057400" indent="-228600" algn="l">
              <a:spcBef>
                <a:spcPct val="20000"/>
              </a:spcBef>
              <a:buSzPct val="100000"/>
              <a:buChar char="•"/>
              <a:defRPr sz="2000">
                <a:solidFill>
                  <a:schemeClr val="tx1"/>
                </a:solidFill>
                <a:latin typeface="Times New Roman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 algn="ctr">
              <a:spcBef>
                <a:spcPct val="50000"/>
              </a:spcBef>
              <a:buSzTx/>
              <a:buFontTx/>
              <a:buNone/>
              <a:defRPr/>
            </a:pPr>
            <a:r>
              <a:rPr lang="en-US" altLang="en-US" sz="800" b="0" dirty="0"/>
              <a:t>PH 212</a:t>
            </a:r>
          </a:p>
        </p:txBody>
      </p:sp>
      <p:sp>
        <p:nvSpPr>
          <p:cNvPr id="19" name="Rectangle 2255">
            <a:extLst>
              <a:ext uri="{FF2B5EF4-FFF2-40B4-BE49-F238E27FC236}">
                <a16:creationId xmlns:a16="http://schemas.microsoft.com/office/drawing/2014/main" id="{43354252-BE42-698E-614D-624897625500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81305" y="3255572"/>
            <a:ext cx="1014413" cy="212879"/>
          </a:xfrm>
          <a:prstGeom prst="rect">
            <a:avLst/>
          </a:prstGeom>
          <a:noFill/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0488" tIns="44450" rIns="90488" bIns="44450" anchor="t">
            <a:spAutoFit/>
          </a:bodyPr>
          <a:lstStyle>
            <a:lvl1pPr algn="l">
              <a:spcBef>
                <a:spcPct val="20000"/>
              </a:spcBef>
              <a:buSzPct val="100000"/>
              <a:buChar char="•"/>
              <a:defRPr sz="3200">
                <a:solidFill>
                  <a:schemeClr val="tx1"/>
                </a:solidFill>
                <a:latin typeface="Times New Roman" charset="0"/>
              </a:defRPr>
            </a:lvl1pPr>
            <a:lvl2pPr marL="742950" indent="-285750" algn="l">
              <a:spcBef>
                <a:spcPct val="20000"/>
              </a:spcBef>
              <a:buSzPct val="100000"/>
              <a:buChar char="–"/>
              <a:defRPr sz="2800">
                <a:solidFill>
                  <a:schemeClr val="tx1"/>
                </a:solidFill>
                <a:latin typeface="Times New Roman" charset="0"/>
              </a:defRPr>
            </a:lvl2pPr>
            <a:lvl3pPr marL="1143000" indent="-228600" algn="l">
              <a:spcBef>
                <a:spcPct val="20000"/>
              </a:spcBef>
              <a:buSzPct val="100000"/>
              <a:buChar char="•"/>
              <a:defRPr sz="2400">
                <a:solidFill>
                  <a:schemeClr val="tx1"/>
                </a:solidFill>
                <a:latin typeface="Times New Roman" charset="0"/>
              </a:defRPr>
            </a:lvl3pPr>
            <a:lvl4pPr marL="1600200" indent="-228600" algn="l">
              <a:spcBef>
                <a:spcPct val="20000"/>
              </a:spcBef>
              <a:buSzPct val="100000"/>
              <a:buChar char="–"/>
              <a:defRPr sz="2000">
                <a:solidFill>
                  <a:schemeClr val="tx1"/>
                </a:solidFill>
                <a:latin typeface="Times New Roman" charset="0"/>
              </a:defRPr>
            </a:lvl4pPr>
            <a:lvl5pPr marL="2057400" indent="-228600" algn="l">
              <a:spcBef>
                <a:spcPct val="20000"/>
              </a:spcBef>
              <a:buSzPct val="100000"/>
              <a:buChar char="•"/>
              <a:defRPr sz="2000">
                <a:solidFill>
                  <a:schemeClr val="tx1"/>
                </a:solidFill>
                <a:latin typeface="Times New Roman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 algn="ctr">
              <a:spcBef>
                <a:spcPct val="50000"/>
              </a:spcBef>
              <a:buSzTx/>
              <a:buFontTx/>
              <a:buNone/>
              <a:defRPr/>
            </a:pPr>
            <a:r>
              <a:rPr lang="en-US" altLang="en-US" sz="800" b="0" dirty="0">
                <a:latin typeface="Times New Roman"/>
                <a:cs typeface="Times New Roman"/>
              </a:rPr>
              <a:t>MTH 251Z</a:t>
            </a:r>
            <a:endParaRPr lang="en-US" altLang="en-US" sz="800" b="0" dirty="0"/>
          </a:p>
        </p:txBody>
      </p:sp>
      <p:sp>
        <p:nvSpPr>
          <p:cNvPr id="20" name="Rectangle 2255">
            <a:extLst>
              <a:ext uri="{FF2B5EF4-FFF2-40B4-BE49-F238E27FC236}">
                <a16:creationId xmlns:a16="http://schemas.microsoft.com/office/drawing/2014/main" id="{51467C95-6FB5-5436-C8B6-AB998F9A92F4}"/>
              </a:ext>
            </a:extLst>
          </p:cNvPr>
          <p:cNvSpPr>
            <a:spLocks noChangeArrowheads="1"/>
          </p:cNvSpPr>
          <p:nvPr/>
        </p:nvSpPr>
        <p:spPr bwMode="auto">
          <a:xfrm>
            <a:off x="4268379" y="985822"/>
            <a:ext cx="1014413" cy="212879"/>
          </a:xfrm>
          <a:prstGeom prst="rect">
            <a:avLst/>
          </a:prstGeom>
          <a:noFill/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0488" tIns="44450" rIns="90488" bIns="44450" anchor="t">
            <a:spAutoFit/>
          </a:bodyPr>
          <a:lstStyle>
            <a:lvl1pPr algn="l">
              <a:spcBef>
                <a:spcPct val="20000"/>
              </a:spcBef>
              <a:buSzPct val="100000"/>
              <a:buChar char="•"/>
              <a:defRPr sz="3200">
                <a:solidFill>
                  <a:schemeClr val="tx1"/>
                </a:solidFill>
                <a:latin typeface="Times New Roman" charset="0"/>
              </a:defRPr>
            </a:lvl1pPr>
            <a:lvl2pPr marL="742950" indent="-285750" algn="l">
              <a:spcBef>
                <a:spcPct val="20000"/>
              </a:spcBef>
              <a:buSzPct val="100000"/>
              <a:buChar char="–"/>
              <a:defRPr sz="2800">
                <a:solidFill>
                  <a:schemeClr val="tx1"/>
                </a:solidFill>
                <a:latin typeface="Times New Roman" charset="0"/>
              </a:defRPr>
            </a:lvl2pPr>
            <a:lvl3pPr marL="1143000" indent="-228600" algn="l">
              <a:spcBef>
                <a:spcPct val="20000"/>
              </a:spcBef>
              <a:buSzPct val="100000"/>
              <a:buChar char="•"/>
              <a:defRPr sz="2400">
                <a:solidFill>
                  <a:schemeClr val="tx1"/>
                </a:solidFill>
                <a:latin typeface="Times New Roman" charset="0"/>
              </a:defRPr>
            </a:lvl3pPr>
            <a:lvl4pPr marL="1600200" indent="-228600" algn="l">
              <a:spcBef>
                <a:spcPct val="20000"/>
              </a:spcBef>
              <a:buSzPct val="100000"/>
              <a:buChar char="–"/>
              <a:defRPr sz="2000">
                <a:solidFill>
                  <a:schemeClr val="tx1"/>
                </a:solidFill>
                <a:latin typeface="Times New Roman" charset="0"/>
              </a:defRPr>
            </a:lvl4pPr>
            <a:lvl5pPr marL="2057400" indent="-228600" algn="l">
              <a:spcBef>
                <a:spcPct val="20000"/>
              </a:spcBef>
              <a:buSzPct val="100000"/>
              <a:buChar char="•"/>
              <a:defRPr sz="2000">
                <a:solidFill>
                  <a:schemeClr val="tx1"/>
                </a:solidFill>
                <a:latin typeface="Times New Roman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 algn="ctr">
              <a:spcBef>
                <a:spcPct val="50000"/>
              </a:spcBef>
              <a:buSzTx/>
              <a:buFontTx/>
              <a:buNone/>
              <a:defRPr/>
            </a:pPr>
            <a:r>
              <a:rPr lang="en-US" altLang="en-US" sz="800" b="0" dirty="0">
                <a:latin typeface="Times New Roman"/>
                <a:cs typeface="Times New Roman"/>
              </a:rPr>
              <a:t>MTH 251</a:t>
            </a:r>
            <a:endParaRPr lang="en-US" altLang="en-US" sz="800" b="0" dirty="0"/>
          </a:p>
        </p:txBody>
      </p:sp>
      <p:sp>
        <p:nvSpPr>
          <p:cNvPr id="21" name="Rectangle 2255">
            <a:extLst>
              <a:ext uri="{FF2B5EF4-FFF2-40B4-BE49-F238E27FC236}">
                <a16:creationId xmlns:a16="http://schemas.microsoft.com/office/drawing/2014/main" id="{7DE91418-C343-D193-2695-9915A6AAAD6D}"/>
              </a:ext>
            </a:extLst>
          </p:cNvPr>
          <p:cNvSpPr>
            <a:spLocks noChangeArrowheads="1"/>
          </p:cNvSpPr>
          <p:nvPr/>
        </p:nvSpPr>
        <p:spPr bwMode="auto">
          <a:xfrm>
            <a:off x="7425395" y="1047678"/>
            <a:ext cx="1014413" cy="212879"/>
          </a:xfrm>
          <a:prstGeom prst="rect">
            <a:avLst/>
          </a:prstGeom>
          <a:noFill/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0488" tIns="44450" rIns="90488" bIns="44450" anchor="t">
            <a:spAutoFit/>
          </a:bodyPr>
          <a:lstStyle>
            <a:lvl1pPr algn="l">
              <a:spcBef>
                <a:spcPct val="20000"/>
              </a:spcBef>
              <a:buSzPct val="100000"/>
              <a:buChar char="•"/>
              <a:defRPr sz="3200">
                <a:solidFill>
                  <a:schemeClr val="tx1"/>
                </a:solidFill>
                <a:latin typeface="Times New Roman" charset="0"/>
              </a:defRPr>
            </a:lvl1pPr>
            <a:lvl2pPr marL="742950" indent="-285750" algn="l">
              <a:spcBef>
                <a:spcPct val="20000"/>
              </a:spcBef>
              <a:buSzPct val="100000"/>
              <a:buChar char="–"/>
              <a:defRPr sz="2800">
                <a:solidFill>
                  <a:schemeClr val="tx1"/>
                </a:solidFill>
                <a:latin typeface="Times New Roman" charset="0"/>
              </a:defRPr>
            </a:lvl2pPr>
            <a:lvl3pPr marL="1143000" indent="-228600" algn="l">
              <a:spcBef>
                <a:spcPct val="20000"/>
              </a:spcBef>
              <a:buSzPct val="100000"/>
              <a:buChar char="•"/>
              <a:defRPr sz="2400">
                <a:solidFill>
                  <a:schemeClr val="tx1"/>
                </a:solidFill>
                <a:latin typeface="Times New Roman" charset="0"/>
              </a:defRPr>
            </a:lvl3pPr>
            <a:lvl4pPr marL="1600200" indent="-228600" algn="l">
              <a:spcBef>
                <a:spcPct val="20000"/>
              </a:spcBef>
              <a:buSzPct val="100000"/>
              <a:buChar char="–"/>
              <a:defRPr sz="2000">
                <a:solidFill>
                  <a:schemeClr val="tx1"/>
                </a:solidFill>
                <a:latin typeface="Times New Roman" charset="0"/>
              </a:defRPr>
            </a:lvl4pPr>
            <a:lvl5pPr marL="2057400" indent="-228600" algn="l">
              <a:spcBef>
                <a:spcPct val="20000"/>
              </a:spcBef>
              <a:buSzPct val="100000"/>
              <a:buChar char="•"/>
              <a:defRPr sz="2000">
                <a:solidFill>
                  <a:schemeClr val="tx1"/>
                </a:solidFill>
                <a:latin typeface="Times New Roman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 algn="ctr">
              <a:spcBef>
                <a:spcPct val="50000"/>
              </a:spcBef>
              <a:buSzTx/>
              <a:buFontTx/>
              <a:buNone/>
              <a:defRPr/>
            </a:pPr>
            <a:r>
              <a:rPr lang="en-US" altLang="en-US" sz="800" b="0" dirty="0">
                <a:latin typeface="Times New Roman"/>
                <a:cs typeface="Times New Roman"/>
              </a:rPr>
              <a:t>NSE 235</a:t>
            </a:r>
            <a:endParaRPr lang="en-US" altLang="en-US" sz="800" b="0" dirty="0"/>
          </a:p>
        </p:txBody>
      </p:sp>
      <p:sp>
        <p:nvSpPr>
          <p:cNvPr id="24" name="Rectangle 2255">
            <a:extLst>
              <a:ext uri="{FF2B5EF4-FFF2-40B4-BE49-F238E27FC236}">
                <a16:creationId xmlns:a16="http://schemas.microsoft.com/office/drawing/2014/main" id="{FF04E113-E865-5989-FD7C-EACFD14F2EFC}"/>
              </a:ext>
            </a:extLst>
          </p:cNvPr>
          <p:cNvSpPr>
            <a:spLocks noChangeArrowheads="1"/>
          </p:cNvSpPr>
          <p:nvPr/>
        </p:nvSpPr>
        <p:spPr bwMode="auto">
          <a:xfrm>
            <a:off x="7412038" y="3141679"/>
            <a:ext cx="1014413" cy="212879"/>
          </a:xfrm>
          <a:prstGeom prst="rect">
            <a:avLst/>
          </a:prstGeom>
          <a:noFill/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0488" tIns="44450" rIns="90488" bIns="44450" anchor="t">
            <a:spAutoFit/>
          </a:bodyPr>
          <a:lstStyle>
            <a:lvl1pPr algn="l">
              <a:spcBef>
                <a:spcPct val="20000"/>
              </a:spcBef>
              <a:buSzPct val="100000"/>
              <a:buChar char="•"/>
              <a:defRPr sz="3200">
                <a:solidFill>
                  <a:schemeClr val="tx1"/>
                </a:solidFill>
                <a:latin typeface="Times New Roman" charset="0"/>
              </a:defRPr>
            </a:lvl1pPr>
            <a:lvl2pPr marL="742950" indent="-285750" algn="l">
              <a:spcBef>
                <a:spcPct val="20000"/>
              </a:spcBef>
              <a:buSzPct val="100000"/>
              <a:buChar char="–"/>
              <a:defRPr sz="2800">
                <a:solidFill>
                  <a:schemeClr val="tx1"/>
                </a:solidFill>
                <a:latin typeface="Times New Roman" charset="0"/>
              </a:defRPr>
            </a:lvl2pPr>
            <a:lvl3pPr marL="1143000" indent="-228600" algn="l">
              <a:spcBef>
                <a:spcPct val="20000"/>
              </a:spcBef>
              <a:buSzPct val="100000"/>
              <a:buChar char="•"/>
              <a:defRPr sz="2400">
                <a:solidFill>
                  <a:schemeClr val="tx1"/>
                </a:solidFill>
                <a:latin typeface="Times New Roman" charset="0"/>
              </a:defRPr>
            </a:lvl3pPr>
            <a:lvl4pPr marL="1600200" indent="-228600" algn="l">
              <a:spcBef>
                <a:spcPct val="20000"/>
              </a:spcBef>
              <a:buSzPct val="100000"/>
              <a:buChar char="–"/>
              <a:defRPr sz="2000">
                <a:solidFill>
                  <a:schemeClr val="tx1"/>
                </a:solidFill>
                <a:latin typeface="Times New Roman" charset="0"/>
              </a:defRPr>
            </a:lvl4pPr>
            <a:lvl5pPr marL="2057400" indent="-228600" algn="l">
              <a:spcBef>
                <a:spcPct val="20000"/>
              </a:spcBef>
              <a:buSzPct val="100000"/>
              <a:buChar char="•"/>
              <a:defRPr sz="2000">
                <a:solidFill>
                  <a:schemeClr val="tx1"/>
                </a:solidFill>
                <a:latin typeface="Times New Roman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 algn="ctr">
              <a:spcBef>
                <a:spcPct val="50000"/>
              </a:spcBef>
              <a:buSzTx/>
              <a:buFontTx/>
              <a:buNone/>
              <a:defRPr/>
            </a:pPr>
            <a:r>
              <a:rPr lang="en-US" altLang="en-US" sz="800" b="0" dirty="0"/>
              <a:t>NSE 235</a:t>
            </a:r>
          </a:p>
        </p:txBody>
      </p:sp>
      <p:sp>
        <p:nvSpPr>
          <p:cNvPr id="23" name="Oval 2140" descr="40%">
            <a:extLst>
              <a:ext uri="{FF2B5EF4-FFF2-40B4-BE49-F238E27FC236}">
                <a16:creationId xmlns:a16="http://schemas.microsoft.com/office/drawing/2014/main" id="{C5603A80-9686-7423-86EE-151FF003FEBD}"/>
              </a:ext>
            </a:extLst>
          </p:cNvPr>
          <p:cNvSpPr>
            <a:spLocks noChangeArrowheads="1"/>
          </p:cNvSpPr>
          <p:nvPr/>
        </p:nvSpPr>
        <p:spPr bwMode="auto">
          <a:xfrm>
            <a:off x="4717642" y="1179405"/>
            <a:ext cx="1130300" cy="793211"/>
          </a:xfrm>
          <a:prstGeom prst="ellips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SzPct val="100000"/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SzPct val="100000"/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SzPct val="100000"/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SzPct val="100000"/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ts val="0"/>
              </a:spcBef>
              <a:buSzTx/>
              <a:buFontTx/>
              <a:buNone/>
            </a:pPr>
            <a:r>
              <a:rPr lang="en-US" altLang="en-US" sz="1300" dirty="0"/>
              <a:t>NSE 234</a:t>
            </a:r>
          </a:p>
          <a:p>
            <a:pPr algn="ctr">
              <a:spcBef>
                <a:spcPts val="0"/>
              </a:spcBef>
              <a:buSzTx/>
              <a:buFontTx/>
              <a:buNone/>
            </a:pPr>
            <a:r>
              <a:rPr lang="en-US" altLang="en-US" sz="900" dirty="0"/>
              <a:t>Nuclear &amp; Radiation </a:t>
            </a:r>
          </a:p>
          <a:p>
            <a:pPr algn="ctr">
              <a:spcBef>
                <a:spcPts val="0"/>
              </a:spcBef>
              <a:buSzTx/>
              <a:buFontTx/>
              <a:buNone/>
            </a:pPr>
            <a:r>
              <a:rPr lang="en-US" altLang="en-US" sz="900" dirty="0"/>
              <a:t>Physics I</a:t>
            </a:r>
          </a:p>
          <a:p>
            <a:pPr algn="ctr">
              <a:spcBef>
                <a:spcPts val="0"/>
              </a:spcBef>
              <a:buSzTx/>
              <a:buFontTx/>
              <a:buNone/>
            </a:pPr>
            <a:endParaRPr lang="en-US" altLang="en-US" sz="900" dirty="0"/>
          </a:p>
          <a:p>
            <a:pPr algn="ctr">
              <a:spcBef>
                <a:spcPts val="0"/>
              </a:spcBef>
              <a:buSzTx/>
              <a:buFontTx/>
              <a:buNone/>
            </a:pPr>
            <a:r>
              <a:rPr lang="en-US" altLang="en-US" sz="800" dirty="0"/>
              <a:t>F,(3)</a:t>
            </a:r>
          </a:p>
        </p:txBody>
      </p:sp>
      <p:sp>
        <p:nvSpPr>
          <p:cNvPr id="25" name="Oval 2140" descr="40%">
            <a:extLst>
              <a:ext uri="{FF2B5EF4-FFF2-40B4-BE49-F238E27FC236}">
                <a16:creationId xmlns:a16="http://schemas.microsoft.com/office/drawing/2014/main" id="{DB5BA4EF-C6FE-31AE-B952-ED4E3A5663A1}"/>
              </a:ext>
            </a:extLst>
          </p:cNvPr>
          <p:cNvSpPr>
            <a:spLocks noChangeArrowheads="1"/>
          </p:cNvSpPr>
          <p:nvPr/>
        </p:nvSpPr>
        <p:spPr bwMode="auto">
          <a:xfrm>
            <a:off x="6303169" y="1178195"/>
            <a:ext cx="1130300" cy="793211"/>
          </a:xfrm>
          <a:prstGeom prst="ellips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SzPct val="100000"/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SzPct val="100000"/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SzPct val="100000"/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SzPct val="100000"/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ts val="0"/>
              </a:spcBef>
              <a:buSzTx/>
              <a:buFontTx/>
              <a:buNone/>
            </a:pPr>
            <a:r>
              <a:rPr lang="en-US" altLang="en-US" sz="1300" dirty="0"/>
              <a:t>NSE 235</a:t>
            </a:r>
          </a:p>
          <a:p>
            <a:pPr algn="ctr">
              <a:spcBef>
                <a:spcPts val="0"/>
              </a:spcBef>
              <a:buSzTx/>
              <a:buFontTx/>
              <a:buNone/>
            </a:pPr>
            <a:r>
              <a:rPr lang="en-US" altLang="en-US" sz="900" dirty="0"/>
              <a:t>Nuclear &amp; Radiation</a:t>
            </a:r>
          </a:p>
          <a:p>
            <a:pPr algn="ctr">
              <a:spcBef>
                <a:spcPts val="0"/>
              </a:spcBef>
              <a:buSzTx/>
              <a:buFontTx/>
              <a:buNone/>
            </a:pPr>
            <a:r>
              <a:rPr lang="en-US" altLang="en-US" sz="900" dirty="0"/>
              <a:t>Physics II</a:t>
            </a:r>
          </a:p>
          <a:p>
            <a:pPr algn="ctr">
              <a:spcBef>
                <a:spcPts val="0"/>
              </a:spcBef>
              <a:buSzTx/>
              <a:buFontTx/>
              <a:buNone/>
            </a:pPr>
            <a:endParaRPr lang="en-US" altLang="en-US" sz="900" dirty="0"/>
          </a:p>
          <a:p>
            <a:pPr algn="ctr">
              <a:spcBef>
                <a:spcPts val="0"/>
              </a:spcBef>
              <a:buSzTx/>
              <a:buFontTx/>
              <a:buNone/>
            </a:pPr>
            <a:r>
              <a:rPr lang="en-US" altLang="en-US" sz="800" dirty="0"/>
              <a:t>W (3)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24010158-0365-9DC4-9A88-372CDA7257F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893050" y="4442020"/>
            <a:ext cx="1152244" cy="652329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/>
          <p:cNvGrpSpPr/>
          <p:nvPr/>
        </p:nvGrpSpPr>
        <p:grpSpPr>
          <a:xfrm>
            <a:off x="123596" y="1097402"/>
            <a:ext cx="4234491" cy="2987786"/>
            <a:chOff x="6838157" y="3322963"/>
            <a:chExt cx="4234491" cy="2987786"/>
          </a:xfrm>
          <a:noFill/>
        </p:grpSpPr>
        <p:sp>
          <p:nvSpPr>
            <p:cNvPr id="3076" name="Oval 2140" descr="40%"/>
            <p:cNvSpPr>
              <a:spLocks noChangeArrowheads="1"/>
            </p:cNvSpPr>
            <p:nvPr/>
          </p:nvSpPr>
          <p:spPr bwMode="auto">
            <a:xfrm>
              <a:off x="9942348" y="3322963"/>
              <a:ext cx="1130300" cy="825500"/>
            </a:xfrm>
            <a:prstGeom prst="ellipse">
              <a:avLst/>
            </a:prstGeom>
            <a:grpFill/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SzPct val="100000"/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SzPct val="100000"/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SzPct val="100000"/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SzPct val="100000"/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SzPct val="100000"/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ctr">
                <a:spcBef>
                  <a:spcPct val="50000"/>
                </a:spcBef>
                <a:buSzTx/>
                <a:buFontTx/>
                <a:buNone/>
              </a:pPr>
              <a:endParaRPr lang="en-US" altLang="en-US" sz="2400"/>
            </a:p>
          </p:txBody>
        </p:sp>
        <p:sp>
          <p:nvSpPr>
            <p:cNvPr id="3089" name="Oval 2140" descr="40%"/>
            <p:cNvSpPr>
              <a:spLocks noChangeArrowheads="1"/>
            </p:cNvSpPr>
            <p:nvPr/>
          </p:nvSpPr>
          <p:spPr bwMode="auto">
            <a:xfrm>
              <a:off x="8422254" y="5466442"/>
              <a:ext cx="1130300" cy="825500"/>
            </a:xfrm>
            <a:prstGeom prst="ellipse">
              <a:avLst/>
            </a:prstGeom>
            <a:grpFill/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SzPct val="100000"/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SzPct val="100000"/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SzPct val="100000"/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SzPct val="100000"/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SzPct val="100000"/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ctr">
                <a:spcBef>
                  <a:spcPct val="50000"/>
                </a:spcBef>
                <a:buSzTx/>
                <a:buFontTx/>
                <a:buNone/>
              </a:pPr>
              <a:endParaRPr lang="en-US" altLang="en-US" sz="2400"/>
            </a:p>
          </p:txBody>
        </p:sp>
        <p:sp>
          <p:nvSpPr>
            <p:cNvPr id="3090" name="Oval 2174" descr="40%"/>
            <p:cNvSpPr>
              <a:spLocks noChangeArrowheads="1"/>
            </p:cNvSpPr>
            <p:nvPr/>
          </p:nvSpPr>
          <p:spPr bwMode="auto">
            <a:xfrm>
              <a:off x="6847682" y="5474380"/>
              <a:ext cx="1130300" cy="825500"/>
            </a:xfrm>
            <a:prstGeom prst="ellipse">
              <a:avLst/>
            </a:prstGeom>
            <a:grpFill/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SzPct val="100000"/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SzPct val="100000"/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SzPct val="100000"/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SzPct val="100000"/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SzPct val="100000"/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ctr">
                <a:spcBef>
                  <a:spcPct val="50000"/>
                </a:spcBef>
                <a:buSzTx/>
                <a:buFontTx/>
                <a:buNone/>
              </a:pPr>
              <a:endParaRPr lang="en-US" altLang="en-US" sz="2400"/>
            </a:p>
          </p:txBody>
        </p:sp>
        <p:sp>
          <p:nvSpPr>
            <p:cNvPr id="3103" name="Rectangle 2141"/>
            <p:cNvSpPr>
              <a:spLocks noChangeArrowheads="1"/>
            </p:cNvSpPr>
            <p:nvPr/>
          </p:nvSpPr>
          <p:spPr bwMode="auto">
            <a:xfrm>
              <a:off x="8443349" y="5552457"/>
              <a:ext cx="1131888" cy="705321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0488" tIns="44450" rIns="90488" bIns="44450">
              <a:spAutoFit/>
            </a:bodyPr>
            <a:lstStyle>
              <a:lvl1pPr>
                <a:spcBef>
                  <a:spcPct val="20000"/>
                </a:spcBef>
                <a:buSzPct val="100000"/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SzPct val="100000"/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SzPct val="100000"/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SzPct val="100000"/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SzPct val="100000"/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ctr">
                <a:spcBef>
                  <a:spcPct val="50000"/>
                </a:spcBef>
                <a:spcAft>
                  <a:spcPts val="600"/>
                </a:spcAft>
                <a:buSzTx/>
                <a:buFontTx/>
                <a:buNone/>
              </a:pPr>
              <a:r>
                <a:rPr lang="en-US" altLang="en-US" sz="1300" dirty="0"/>
                <a:t>MTH 341 </a:t>
              </a:r>
              <a:r>
                <a:rPr lang="en-US" altLang="en-US" sz="1000" dirty="0"/>
                <a:t>Linear </a:t>
              </a:r>
              <a:r>
                <a:rPr lang="en-US" altLang="en-US" sz="1000" dirty="0" err="1"/>
                <a:t>Alg</a:t>
              </a:r>
              <a:endParaRPr lang="en-US" altLang="en-US" sz="1000" dirty="0"/>
            </a:p>
            <a:p>
              <a:pPr algn="ctr">
                <a:spcBef>
                  <a:spcPct val="50000"/>
                </a:spcBef>
                <a:spcAft>
                  <a:spcPts val="600"/>
                </a:spcAft>
                <a:buSzTx/>
                <a:buFontTx/>
                <a:buNone/>
              </a:pPr>
              <a:r>
                <a:rPr lang="en-US" altLang="en-US" sz="800" dirty="0"/>
                <a:t>F, W, S (3) </a:t>
              </a:r>
            </a:p>
          </p:txBody>
        </p:sp>
        <p:sp>
          <p:nvSpPr>
            <p:cNvPr id="3104" name="Rectangle 2175"/>
            <p:cNvSpPr>
              <a:spLocks noChangeArrowheads="1"/>
            </p:cNvSpPr>
            <p:nvPr/>
          </p:nvSpPr>
          <p:spPr bwMode="auto">
            <a:xfrm>
              <a:off x="6838157" y="5482317"/>
              <a:ext cx="1152525" cy="828432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0488" tIns="44450" rIns="90488" bIns="44450">
              <a:spAutoFit/>
            </a:bodyPr>
            <a:lstStyle>
              <a:lvl1pPr>
                <a:spcBef>
                  <a:spcPct val="20000"/>
                </a:spcBef>
                <a:buSzPct val="100000"/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SzPct val="100000"/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SzPct val="100000"/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SzPct val="100000"/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SzPct val="100000"/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ctr">
                <a:spcBef>
                  <a:spcPct val="50000"/>
                </a:spcBef>
                <a:spcAft>
                  <a:spcPts val="600"/>
                </a:spcAft>
                <a:buSzTx/>
                <a:buFontTx/>
                <a:buNone/>
              </a:pPr>
              <a:r>
                <a:rPr lang="en-US" altLang="en-US" sz="1300" dirty="0"/>
                <a:t>ST 314</a:t>
              </a:r>
              <a:br>
                <a:rPr lang="en-US" altLang="en-US" sz="1300" dirty="0"/>
              </a:br>
              <a:r>
                <a:rPr lang="en-US" altLang="en-US" sz="900" dirty="0"/>
                <a:t>Statistics for Engineers</a:t>
              </a:r>
            </a:p>
            <a:p>
              <a:pPr algn="ctr">
                <a:spcBef>
                  <a:spcPct val="50000"/>
                </a:spcBef>
                <a:buSzTx/>
                <a:buFontTx/>
                <a:buNone/>
              </a:pPr>
              <a:r>
                <a:rPr lang="en-US" altLang="en-US" sz="800" dirty="0"/>
                <a:t>F,W,S (3) </a:t>
              </a:r>
            </a:p>
          </p:txBody>
        </p:sp>
      </p:grpSp>
      <p:sp>
        <p:nvSpPr>
          <p:cNvPr id="3074" name="Oval 2065" descr="40%"/>
          <p:cNvSpPr>
            <a:spLocks noChangeArrowheads="1"/>
          </p:cNvSpPr>
          <p:nvPr/>
        </p:nvSpPr>
        <p:spPr bwMode="auto">
          <a:xfrm>
            <a:off x="1683801" y="4254699"/>
            <a:ext cx="1130300" cy="825500"/>
          </a:xfrm>
          <a:prstGeom prst="ellips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SzPct val="100000"/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SzPct val="100000"/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SzPct val="100000"/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SzPct val="100000"/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50000"/>
              </a:spcBef>
              <a:buSzTx/>
              <a:buFontTx/>
              <a:buNone/>
            </a:pPr>
            <a:endParaRPr lang="en-US" altLang="en-US" sz="2400"/>
          </a:p>
        </p:txBody>
      </p:sp>
      <p:sp>
        <p:nvSpPr>
          <p:cNvPr id="3157" name="Oval 2164" descr="40%"/>
          <p:cNvSpPr>
            <a:spLocks noChangeArrowheads="1"/>
          </p:cNvSpPr>
          <p:nvPr/>
        </p:nvSpPr>
        <p:spPr bwMode="auto">
          <a:xfrm>
            <a:off x="161376" y="2208314"/>
            <a:ext cx="1130301" cy="825500"/>
          </a:xfrm>
          <a:prstGeom prst="ellips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SzPct val="100000"/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SzPct val="100000"/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SzPct val="100000"/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SzPct val="100000"/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50000"/>
              </a:spcBef>
              <a:buSzTx/>
              <a:buFontTx/>
              <a:buNone/>
            </a:pPr>
            <a:endParaRPr lang="en-US" altLang="en-US" sz="2400"/>
          </a:p>
        </p:txBody>
      </p:sp>
      <p:sp>
        <p:nvSpPr>
          <p:cNvPr id="3077" name="Rectangle 2050"/>
          <p:cNvSpPr>
            <a:spLocks noChangeArrowheads="1"/>
          </p:cNvSpPr>
          <p:nvPr/>
        </p:nvSpPr>
        <p:spPr bwMode="auto">
          <a:xfrm>
            <a:off x="4403725" y="2498725"/>
            <a:ext cx="354013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SzPct val="100000"/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SzPct val="100000"/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SzPct val="100000"/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SzPct val="100000"/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50000"/>
              </a:spcBef>
              <a:buSzTx/>
              <a:buFontTx/>
              <a:buNone/>
            </a:pPr>
            <a:endParaRPr lang="en-US" altLang="en-US" sz="2400"/>
          </a:p>
        </p:txBody>
      </p:sp>
      <p:sp>
        <p:nvSpPr>
          <p:cNvPr id="3078" name="Rectangle 2051"/>
          <p:cNvSpPr>
            <a:spLocks noChangeArrowheads="1"/>
          </p:cNvSpPr>
          <p:nvPr/>
        </p:nvSpPr>
        <p:spPr bwMode="auto">
          <a:xfrm>
            <a:off x="4251325" y="517525"/>
            <a:ext cx="268288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SzPct val="100000"/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SzPct val="100000"/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SzPct val="100000"/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SzPct val="100000"/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50000"/>
              </a:spcBef>
              <a:buSzTx/>
              <a:buFontTx/>
              <a:buNone/>
            </a:pPr>
            <a:endParaRPr lang="en-US" altLang="en-US" sz="2400"/>
          </a:p>
        </p:txBody>
      </p:sp>
      <p:sp>
        <p:nvSpPr>
          <p:cNvPr id="3145" name="Line 2053"/>
          <p:cNvSpPr>
            <a:spLocks noChangeShapeType="1"/>
          </p:cNvSpPr>
          <p:nvPr/>
        </p:nvSpPr>
        <p:spPr bwMode="auto">
          <a:xfrm>
            <a:off x="6350" y="910231"/>
            <a:ext cx="8978900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146" name="Rectangle 2054"/>
          <p:cNvSpPr>
            <a:spLocks noChangeArrowheads="1"/>
          </p:cNvSpPr>
          <p:nvPr/>
        </p:nvSpPr>
        <p:spPr bwMode="auto">
          <a:xfrm>
            <a:off x="1292225" y="300240"/>
            <a:ext cx="1685925" cy="3052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488" tIns="44450" rIns="90488" bIns="44450">
            <a:spAutoFit/>
          </a:bodyPr>
          <a:lstStyle>
            <a:lvl1pPr>
              <a:spcBef>
                <a:spcPct val="20000"/>
              </a:spcBef>
              <a:buSzPct val="100000"/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SzPct val="100000"/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SzPct val="100000"/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SzPct val="100000"/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50000"/>
              </a:spcBef>
              <a:buSzTx/>
              <a:buFontTx/>
              <a:buNone/>
            </a:pPr>
            <a:r>
              <a:rPr lang="en-US" altLang="en-US" sz="1400" b="0" dirty="0"/>
              <a:t>THIRD YEAR</a:t>
            </a:r>
          </a:p>
        </p:txBody>
      </p:sp>
      <p:sp>
        <p:nvSpPr>
          <p:cNvPr id="3147" name="Rectangle 2055"/>
          <p:cNvSpPr>
            <a:spLocks noChangeArrowheads="1"/>
          </p:cNvSpPr>
          <p:nvPr/>
        </p:nvSpPr>
        <p:spPr bwMode="auto">
          <a:xfrm>
            <a:off x="6091238" y="300240"/>
            <a:ext cx="1533525" cy="3052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488" tIns="44450" rIns="90488" bIns="44450">
            <a:spAutoFit/>
          </a:bodyPr>
          <a:lstStyle>
            <a:lvl1pPr>
              <a:spcBef>
                <a:spcPct val="20000"/>
              </a:spcBef>
              <a:buSzPct val="100000"/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SzPct val="100000"/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SzPct val="100000"/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SzPct val="100000"/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50000"/>
              </a:spcBef>
              <a:buSzTx/>
              <a:buFontTx/>
              <a:buNone/>
            </a:pPr>
            <a:r>
              <a:rPr lang="en-US" altLang="en-US" sz="1400" b="0" dirty="0"/>
              <a:t>FOURTH YEAR</a:t>
            </a:r>
          </a:p>
        </p:txBody>
      </p:sp>
      <p:sp>
        <p:nvSpPr>
          <p:cNvPr id="3148" name="Rectangle 2056"/>
          <p:cNvSpPr>
            <a:spLocks noChangeArrowheads="1"/>
          </p:cNvSpPr>
          <p:nvPr/>
        </p:nvSpPr>
        <p:spPr bwMode="auto">
          <a:xfrm>
            <a:off x="4872038" y="603655"/>
            <a:ext cx="847725" cy="3002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488" tIns="44450" rIns="90488" bIns="44450">
            <a:spAutoFit/>
          </a:bodyPr>
          <a:lstStyle>
            <a:lvl1pPr>
              <a:spcBef>
                <a:spcPct val="20000"/>
              </a:spcBef>
              <a:buSzPct val="100000"/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SzPct val="100000"/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SzPct val="100000"/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SzPct val="100000"/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50000"/>
              </a:spcBef>
              <a:buSzTx/>
              <a:buFontTx/>
              <a:buNone/>
            </a:pPr>
            <a:r>
              <a:rPr lang="en-US" altLang="en-US" sz="1400" b="0"/>
              <a:t>Fall</a:t>
            </a:r>
          </a:p>
        </p:txBody>
      </p:sp>
      <p:sp>
        <p:nvSpPr>
          <p:cNvPr id="3149" name="Rectangle 2057"/>
          <p:cNvSpPr>
            <a:spLocks noChangeArrowheads="1"/>
          </p:cNvSpPr>
          <p:nvPr/>
        </p:nvSpPr>
        <p:spPr bwMode="auto">
          <a:xfrm>
            <a:off x="1749425" y="603655"/>
            <a:ext cx="1076325" cy="3002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488" tIns="44450" rIns="90488" bIns="44450">
            <a:spAutoFit/>
          </a:bodyPr>
          <a:lstStyle>
            <a:lvl1pPr>
              <a:spcBef>
                <a:spcPct val="20000"/>
              </a:spcBef>
              <a:buSzPct val="100000"/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SzPct val="100000"/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SzPct val="100000"/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SzPct val="100000"/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50000"/>
              </a:spcBef>
              <a:buSzTx/>
              <a:buFontTx/>
              <a:buNone/>
            </a:pPr>
            <a:r>
              <a:rPr lang="en-US" altLang="en-US" sz="1400" b="0"/>
              <a:t>Winter</a:t>
            </a:r>
          </a:p>
        </p:txBody>
      </p:sp>
      <p:sp>
        <p:nvSpPr>
          <p:cNvPr id="3150" name="Rectangle 2058"/>
          <p:cNvSpPr>
            <a:spLocks noChangeArrowheads="1"/>
          </p:cNvSpPr>
          <p:nvPr/>
        </p:nvSpPr>
        <p:spPr bwMode="auto">
          <a:xfrm>
            <a:off x="3349625" y="603655"/>
            <a:ext cx="1076325" cy="3002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488" tIns="44450" rIns="90488" bIns="44450">
            <a:spAutoFit/>
          </a:bodyPr>
          <a:lstStyle>
            <a:lvl1pPr>
              <a:spcBef>
                <a:spcPct val="20000"/>
              </a:spcBef>
              <a:buSzPct val="100000"/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SzPct val="100000"/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SzPct val="100000"/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SzPct val="100000"/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50000"/>
              </a:spcBef>
              <a:buSzTx/>
              <a:buFontTx/>
              <a:buNone/>
            </a:pPr>
            <a:r>
              <a:rPr lang="en-US" altLang="en-US" sz="1400" b="0"/>
              <a:t>Spring</a:t>
            </a:r>
          </a:p>
        </p:txBody>
      </p:sp>
      <p:sp>
        <p:nvSpPr>
          <p:cNvPr id="3151" name="Rectangle 2059"/>
          <p:cNvSpPr>
            <a:spLocks noChangeArrowheads="1"/>
          </p:cNvSpPr>
          <p:nvPr/>
        </p:nvSpPr>
        <p:spPr bwMode="auto">
          <a:xfrm>
            <a:off x="225425" y="603655"/>
            <a:ext cx="847725" cy="3002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488" tIns="44450" rIns="90488" bIns="44450">
            <a:spAutoFit/>
          </a:bodyPr>
          <a:lstStyle>
            <a:lvl1pPr>
              <a:spcBef>
                <a:spcPct val="20000"/>
              </a:spcBef>
              <a:buSzPct val="100000"/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SzPct val="100000"/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SzPct val="100000"/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SzPct val="100000"/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50000"/>
              </a:spcBef>
              <a:buSzTx/>
              <a:buFontTx/>
              <a:buNone/>
            </a:pPr>
            <a:r>
              <a:rPr lang="en-US" altLang="en-US" sz="1400" b="0"/>
              <a:t>Fall</a:t>
            </a:r>
          </a:p>
        </p:txBody>
      </p:sp>
      <p:sp>
        <p:nvSpPr>
          <p:cNvPr id="3152" name="Rectangle 2060"/>
          <p:cNvSpPr>
            <a:spLocks noChangeArrowheads="1"/>
          </p:cNvSpPr>
          <p:nvPr/>
        </p:nvSpPr>
        <p:spPr bwMode="auto">
          <a:xfrm>
            <a:off x="6396038" y="603655"/>
            <a:ext cx="1076325" cy="3002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488" tIns="44450" rIns="90488" bIns="44450">
            <a:spAutoFit/>
          </a:bodyPr>
          <a:lstStyle>
            <a:lvl1pPr>
              <a:spcBef>
                <a:spcPct val="20000"/>
              </a:spcBef>
              <a:buSzPct val="100000"/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SzPct val="100000"/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SzPct val="100000"/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SzPct val="100000"/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50000"/>
              </a:spcBef>
              <a:buSzTx/>
              <a:buFontTx/>
              <a:buNone/>
            </a:pPr>
            <a:r>
              <a:rPr lang="en-US" altLang="en-US" sz="1400" b="0"/>
              <a:t>Winter</a:t>
            </a:r>
          </a:p>
        </p:txBody>
      </p:sp>
      <p:sp>
        <p:nvSpPr>
          <p:cNvPr id="3153" name="Rectangle 2061"/>
          <p:cNvSpPr>
            <a:spLocks noChangeArrowheads="1"/>
          </p:cNvSpPr>
          <p:nvPr/>
        </p:nvSpPr>
        <p:spPr bwMode="auto">
          <a:xfrm>
            <a:off x="7920038" y="603655"/>
            <a:ext cx="1076325" cy="3002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488" tIns="44450" rIns="90488" bIns="44450">
            <a:spAutoFit/>
          </a:bodyPr>
          <a:lstStyle>
            <a:lvl1pPr>
              <a:spcBef>
                <a:spcPct val="20000"/>
              </a:spcBef>
              <a:buSzPct val="100000"/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SzPct val="100000"/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SzPct val="100000"/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SzPct val="100000"/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50000"/>
              </a:spcBef>
              <a:buSzTx/>
              <a:buFontTx/>
              <a:buNone/>
            </a:pPr>
            <a:r>
              <a:rPr lang="en-US" altLang="en-US" sz="1400" b="0"/>
              <a:t>Spring</a:t>
            </a:r>
          </a:p>
        </p:txBody>
      </p:sp>
      <p:sp>
        <p:nvSpPr>
          <p:cNvPr id="3154" name="Line 2062"/>
          <p:cNvSpPr>
            <a:spLocks noChangeShapeType="1"/>
          </p:cNvSpPr>
          <p:nvPr/>
        </p:nvSpPr>
        <p:spPr bwMode="auto">
          <a:xfrm>
            <a:off x="4572000" y="916553"/>
            <a:ext cx="23162" cy="5119418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155" name="Rectangle 2063"/>
          <p:cNvSpPr>
            <a:spLocks noChangeArrowheads="1"/>
          </p:cNvSpPr>
          <p:nvPr/>
        </p:nvSpPr>
        <p:spPr bwMode="auto">
          <a:xfrm>
            <a:off x="2968625" y="-3175"/>
            <a:ext cx="4019550" cy="3366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488" tIns="44450" rIns="90488" bIns="44450">
            <a:spAutoFit/>
          </a:bodyPr>
          <a:lstStyle>
            <a:lvl1pPr>
              <a:spcBef>
                <a:spcPct val="20000"/>
              </a:spcBef>
              <a:buSzPct val="100000"/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SzPct val="100000"/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SzPct val="100000"/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SzPct val="100000"/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50000"/>
              </a:spcBef>
              <a:buSzTx/>
              <a:buFontTx/>
              <a:buNone/>
            </a:pPr>
            <a:r>
              <a:rPr lang="en-US" altLang="en-US" sz="1600" u="sng" dirty="0"/>
              <a:t>REACTOR ENGINEERING</a:t>
            </a:r>
          </a:p>
        </p:txBody>
      </p:sp>
      <p:sp>
        <p:nvSpPr>
          <p:cNvPr id="3144" name="Rectangle 2066"/>
          <p:cNvSpPr>
            <a:spLocks noChangeArrowheads="1"/>
          </p:cNvSpPr>
          <p:nvPr/>
        </p:nvSpPr>
        <p:spPr bwMode="auto">
          <a:xfrm>
            <a:off x="144397" y="4204656"/>
            <a:ext cx="1130300" cy="820738"/>
          </a:xfrm>
          <a:prstGeom prst="rect">
            <a:avLst/>
          </a:prstGeom>
          <a:noFill/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488" tIns="44450" rIns="90488" bIns="44450">
            <a:spAutoFit/>
          </a:bodyPr>
          <a:lstStyle>
            <a:lvl1pPr>
              <a:spcBef>
                <a:spcPct val="20000"/>
              </a:spcBef>
              <a:buSzPct val="100000"/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SzPct val="100000"/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SzPct val="100000"/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SzPct val="100000"/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50000"/>
              </a:spcBef>
              <a:buSzTx/>
              <a:buFontTx/>
              <a:buNone/>
            </a:pPr>
            <a:r>
              <a:rPr lang="en-US" altLang="en-US" sz="1300" dirty="0"/>
              <a:t>NSE 414</a:t>
            </a:r>
          </a:p>
          <a:p>
            <a:pPr algn="ctr">
              <a:spcBef>
                <a:spcPct val="50000"/>
              </a:spcBef>
              <a:buSzTx/>
              <a:buFontTx/>
              <a:buNone/>
            </a:pPr>
            <a:r>
              <a:rPr lang="en-US" altLang="en-US" sz="900" dirty="0" err="1"/>
              <a:t>Nuc</a:t>
            </a:r>
            <a:r>
              <a:rPr lang="en-US" altLang="en-US" sz="900" dirty="0"/>
              <a:t> Ethics, &amp; Governance </a:t>
            </a:r>
          </a:p>
          <a:p>
            <a:pPr algn="ctr">
              <a:spcBef>
                <a:spcPct val="50000"/>
              </a:spcBef>
              <a:buSzTx/>
              <a:buFontTx/>
              <a:buNone/>
            </a:pPr>
            <a:r>
              <a:rPr lang="en-US" altLang="en-US" sz="800" dirty="0"/>
              <a:t> F (3)</a:t>
            </a:r>
          </a:p>
        </p:txBody>
      </p:sp>
      <p:sp>
        <p:nvSpPr>
          <p:cNvPr id="3081" name="Oval 2068"/>
          <p:cNvSpPr>
            <a:spLocks noChangeArrowheads="1"/>
          </p:cNvSpPr>
          <p:nvPr/>
        </p:nvSpPr>
        <p:spPr bwMode="auto">
          <a:xfrm>
            <a:off x="1726599" y="2173021"/>
            <a:ext cx="1130300" cy="825500"/>
          </a:xfrm>
          <a:prstGeom prst="ellips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SzPct val="100000"/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SzPct val="100000"/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SzPct val="100000"/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SzPct val="100000"/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50000"/>
              </a:spcBef>
              <a:buSzTx/>
              <a:buFontTx/>
              <a:buNone/>
            </a:pPr>
            <a:endParaRPr lang="en-US" altLang="en-US" sz="2400"/>
          </a:p>
        </p:txBody>
      </p:sp>
      <p:sp>
        <p:nvSpPr>
          <p:cNvPr id="3083" name="Oval 2077" descr="40%"/>
          <p:cNvSpPr>
            <a:spLocks noChangeArrowheads="1"/>
          </p:cNvSpPr>
          <p:nvPr/>
        </p:nvSpPr>
        <p:spPr bwMode="auto">
          <a:xfrm>
            <a:off x="102037" y="5210471"/>
            <a:ext cx="1130300" cy="825500"/>
          </a:xfrm>
          <a:prstGeom prst="ellips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SzPct val="100000"/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SzPct val="100000"/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SzPct val="100000"/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SzPct val="100000"/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50000"/>
              </a:spcBef>
              <a:buSzTx/>
              <a:buFontTx/>
              <a:buNone/>
            </a:pPr>
            <a:endParaRPr lang="en-US" altLang="en-US" sz="2400"/>
          </a:p>
        </p:txBody>
      </p:sp>
      <p:grpSp>
        <p:nvGrpSpPr>
          <p:cNvPr id="3084" name="Group 2091"/>
          <p:cNvGrpSpPr>
            <a:grpSpLocks/>
          </p:cNvGrpSpPr>
          <p:nvPr/>
        </p:nvGrpSpPr>
        <p:grpSpPr bwMode="auto">
          <a:xfrm>
            <a:off x="90488" y="1103315"/>
            <a:ext cx="1154113" cy="836613"/>
            <a:chOff x="52" y="724"/>
            <a:chExt cx="727" cy="527"/>
          </a:xfrm>
        </p:grpSpPr>
        <p:sp>
          <p:nvSpPr>
            <p:cNvPr id="3140" name="Oval 2092" descr="Outlined diamond"/>
            <p:cNvSpPr>
              <a:spLocks noChangeArrowheads="1"/>
            </p:cNvSpPr>
            <p:nvPr/>
          </p:nvSpPr>
          <p:spPr bwMode="auto">
            <a:xfrm>
              <a:off x="52" y="724"/>
              <a:ext cx="712" cy="520"/>
            </a:xfrm>
            <a:prstGeom prst="ellips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SzPct val="100000"/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SzPct val="100000"/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SzPct val="100000"/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SzPct val="100000"/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SzPct val="100000"/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ctr">
                <a:spcBef>
                  <a:spcPct val="50000"/>
                </a:spcBef>
                <a:buSzTx/>
                <a:buFontTx/>
                <a:buNone/>
              </a:pPr>
              <a:endParaRPr lang="en-US" altLang="en-US" sz="2400"/>
            </a:p>
          </p:txBody>
        </p:sp>
        <p:sp>
          <p:nvSpPr>
            <p:cNvPr id="3141" name="Rectangle 2093"/>
            <p:cNvSpPr>
              <a:spLocks noChangeArrowheads="1"/>
            </p:cNvSpPr>
            <p:nvPr/>
          </p:nvSpPr>
          <p:spPr bwMode="auto">
            <a:xfrm>
              <a:off x="53" y="778"/>
              <a:ext cx="726" cy="47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0488" tIns="44450" rIns="90488" bIns="44450">
              <a:spAutoFit/>
            </a:bodyPr>
            <a:lstStyle>
              <a:lvl1pPr>
                <a:spcBef>
                  <a:spcPct val="20000"/>
                </a:spcBef>
                <a:buSzPct val="100000"/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SzPct val="100000"/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SzPct val="100000"/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SzPct val="100000"/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SzPct val="100000"/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ctr">
                <a:spcBef>
                  <a:spcPct val="50000"/>
                </a:spcBef>
                <a:buSzTx/>
                <a:buFontTx/>
                <a:buNone/>
              </a:pPr>
              <a:r>
                <a:rPr lang="en-US" altLang="en-US" sz="1300" dirty="0"/>
                <a:t>ENGR 248 </a:t>
              </a:r>
              <a:r>
                <a:rPr lang="en-US" altLang="en-US" sz="1000" dirty="0"/>
                <a:t>Solid Modeling</a:t>
              </a:r>
              <a:br>
                <a:rPr lang="en-US" altLang="en-US" sz="1300" dirty="0"/>
              </a:br>
              <a:r>
                <a:rPr lang="en-US" altLang="en-US" sz="800" dirty="0"/>
                <a:t> </a:t>
              </a:r>
            </a:p>
            <a:p>
              <a:pPr algn="ctr">
                <a:spcBef>
                  <a:spcPct val="50000"/>
                </a:spcBef>
                <a:buSzTx/>
                <a:buFontTx/>
                <a:buNone/>
              </a:pPr>
              <a:r>
                <a:rPr lang="en-US" altLang="en-US" sz="800" dirty="0"/>
                <a:t>F, W, S (3)</a:t>
              </a:r>
            </a:p>
          </p:txBody>
        </p:sp>
      </p:grpSp>
      <p:sp>
        <p:nvSpPr>
          <p:cNvPr id="3086" name="Oval 2108" descr="Outlined diamond"/>
          <p:cNvSpPr>
            <a:spLocks noChangeArrowheads="1"/>
          </p:cNvSpPr>
          <p:nvPr/>
        </p:nvSpPr>
        <p:spPr bwMode="auto">
          <a:xfrm>
            <a:off x="6323013" y="1104900"/>
            <a:ext cx="1130300" cy="825500"/>
          </a:xfrm>
          <a:prstGeom prst="ellips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SzPct val="100000"/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SzPct val="100000"/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SzPct val="100000"/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SzPct val="100000"/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50000"/>
              </a:spcBef>
              <a:buSzTx/>
              <a:buFontTx/>
              <a:buNone/>
            </a:pPr>
            <a:endParaRPr lang="en-US" altLang="en-US" sz="2400"/>
          </a:p>
        </p:txBody>
      </p:sp>
      <p:sp>
        <p:nvSpPr>
          <p:cNvPr id="3093" name="Text Box 2199"/>
          <p:cNvSpPr txBox="1">
            <a:spLocks noChangeArrowheads="1"/>
          </p:cNvSpPr>
          <p:nvPr/>
        </p:nvSpPr>
        <p:spPr bwMode="auto">
          <a:xfrm>
            <a:off x="106363" y="6583363"/>
            <a:ext cx="1135062" cy="228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40" tIns="45720" rIns="91440" bIns="45720" anchor="t">
            <a:spAutoFit/>
          </a:bodyPr>
          <a:lstStyle>
            <a:lvl1pPr>
              <a:spcBef>
                <a:spcPct val="20000"/>
              </a:spcBef>
              <a:buSzPct val="100000"/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SzPct val="100000"/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SzPct val="100000"/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SzPct val="100000"/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50000"/>
              </a:spcBef>
              <a:buSzTx/>
              <a:buFontTx/>
              <a:buNone/>
            </a:pPr>
            <a:r>
              <a:rPr lang="en-US" altLang="en-US" sz="900" b="0">
                <a:latin typeface="Times New Roman"/>
                <a:cs typeface="Times New Roman"/>
              </a:rPr>
              <a:t>Aug </a:t>
            </a:r>
            <a:r>
              <a:rPr lang="en-US" altLang="en-US" sz="900" b="0" dirty="0">
                <a:latin typeface="Times New Roman"/>
                <a:cs typeface="Times New Roman"/>
              </a:rPr>
              <a:t>2026</a:t>
            </a:r>
            <a:endParaRPr lang="en-US" altLang="en-US" sz="900" b="0" dirty="0"/>
          </a:p>
        </p:txBody>
      </p:sp>
      <p:grpSp>
        <p:nvGrpSpPr>
          <p:cNvPr id="3095" name="Group 2250"/>
          <p:cNvGrpSpPr>
            <a:grpSpLocks/>
          </p:cNvGrpSpPr>
          <p:nvPr/>
        </p:nvGrpSpPr>
        <p:grpSpPr bwMode="auto">
          <a:xfrm>
            <a:off x="3239406" y="2154504"/>
            <a:ext cx="1119114" cy="859369"/>
            <a:chOff x="2061" y="715"/>
            <a:chExt cx="712" cy="556"/>
          </a:xfrm>
        </p:grpSpPr>
        <p:sp>
          <p:nvSpPr>
            <p:cNvPr id="3132" name="Oval 2210"/>
            <p:cNvSpPr>
              <a:spLocks noChangeArrowheads="1"/>
            </p:cNvSpPr>
            <p:nvPr/>
          </p:nvSpPr>
          <p:spPr bwMode="auto">
            <a:xfrm>
              <a:off x="2061" y="725"/>
              <a:ext cx="712" cy="520"/>
            </a:xfrm>
            <a:prstGeom prst="ellips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SzPct val="100000"/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SzPct val="100000"/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SzPct val="100000"/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SzPct val="100000"/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SzPct val="100000"/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ctr">
                <a:spcBef>
                  <a:spcPct val="50000"/>
                </a:spcBef>
                <a:buSzTx/>
                <a:buFontTx/>
                <a:buNone/>
              </a:pPr>
              <a:endParaRPr lang="en-US" altLang="en-US" sz="2400"/>
            </a:p>
          </p:txBody>
        </p:sp>
        <p:sp>
          <p:nvSpPr>
            <p:cNvPr id="3133" name="Rectangle 2211"/>
            <p:cNvSpPr>
              <a:spLocks noChangeArrowheads="1"/>
            </p:cNvSpPr>
            <p:nvPr/>
          </p:nvSpPr>
          <p:spPr bwMode="auto">
            <a:xfrm>
              <a:off x="2104" y="715"/>
              <a:ext cx="668" cy="55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90488" tIns="44450" rIns="90488" bIns="44450">
              <a:spAutoFit/>
            </a:bodyPr>
            <a:lstStyle>
              <a:lvl1pPr>
                <a:spcBef>
                  <a:spcPct val="20000"/>
                </a:spcBef>
                <a:buSzPct val="100000"/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SzPct val="100000"/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SzPct val="100000"/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SzPct val="100000"/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SzPct val="100000"/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ctr">
                <a:spcBef>
                  <a:spcPct val="50000"/>
                </a:spcBef>
                <a:spcAft>
                  <a:spcPts val="600"/>
                </a:spcAft>
                <a:buSzTx/>
                <a:buFontTx/>
                <a:buNone/>
              </a:pPr>
              <a:r>
                <a:rPr lang="en-US" altLang="en-US" sz="1300" dirty="0"/>
                <a:t>NSE 331</a:t>
              </a:r>
              <a:r>
                <a:rPr lang="en-US" altLang="en-US" sz="900" dirty="0"/>
                <a:t> </a:t>
              </a:r>
              <a:r>
                <a:rPr lang="en-US" altLang="en-US" sz="1000" dirty="0"/>
                <a:t>Fluid Mechanics</a:t>
              </a:r>
            </a:p>
            <a:p>
              <a:pPr algn="ctr">
                <a:spcBef>
                  <a:spcPct val="50000"/>
                </a:spcBef>
                <a:spcAft>
                  <a:spcPts val="600"/>
                </a:spcAft>
                <a:buSzTx/>
                <a:buFontTx/>
                <a:buNone/>
              </a:pPr>
              <a:r>
                <a:rPr lang="en-US" altLang="en-US" sz="800" dirty="0"/>
                <a:t>S, F (4)</a:t>
              </a:r>
            </a:p>
          </p:txBody>
        </p:sp>
      </p:grpSp>
      <p:sp>
        <p:nvSpPr>
          <p:cNvPr id="3105" name="Rectangle 2078"/>
          <p:cNvSpPr>
            <a:spLocks noChangeArrowheads="1"/>
          </p:cNvSpPr>
          <p:nvPr/>
        </p:nvSpPr>
        <p:spPr bwMode="auto">
          <a:xfrm>
            <a:off x="4827324" y="5214308"/>
            <a:ext cx="1112838" cy="6745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488" tIns="44450" rIns="90488" bIns="44450">
            <a:spAutoFit/>
          </a:bodyPr>
          <a:lstStyle>
            <a:lvl1pPr>
              <a:spcBef>
                <a:spcPct val="20000"/>
              </a:spcBef>
              <a:buSzPct val="100000"/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SzPct val="100000"/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SzPct val="100000"/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SzPct val="100000"/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50000"/>
              </a:spcBef>
              <a:spcAft>
                <a:spcPts val="600"/>
              </a:spcAft>
              <a:buSzTx/>
              <a:buFontTx/>
              <a:buNone/>
            </a:pPr>
            <a:r>
              <a:rPr lang="en-US" altLang="en-US" sz="1300" dirty="0"/>
              <a:t>Free Elective</a:t>
            </a:r>
            <a:br>
              <a:rPr lang="en-US" altLang="en-US" sz="1300" dirty="0"/>
            </a:br>
            <a:endParaRPr lang="en-US" altLang="en-US" sz="800" dirty="0"/>
          </a:p>
          <a:p>
            <a:pPr algn="ctr">
              <a:spcBef>
                <a:spcPct val="50000"/>
              </a:spcBef>
              <a:spcAft>
                <a:spcPts val="600"/>
              </a:spcAft>
              <a:buSzTx/>
              <a:buFontTx/>
              <a:buNone/>
            </a:pPr>
            <a:r>
              <a:rPr lang="en-US" altLang="en-US" sz="800" dirty="0"/>
              <a:t>F,W,S (3) </a:t>
            </a:r>
          </a:p>
        </p:txBody>
      </p:sp>
      <p:sp>
        <p:nvSpPr>
          <p:cNvPr id="3106" name="Rectangle 2081"/>
          <p:cNvSpPr>
            <a:spLocks noChangeArrowheads="1"/>
          </p:cNvSpPr>
          <p:nvPr/>
        </p:nvSpPr>
        <p:spPr bwMode="auto">
          <a:xfrm>
            <a:off x="1670982" y="4348909"/>
            <a:ext cx="1141412" cy="6129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488" tIns="44450" rIns="90488" bIns="44450">
            <a:spAutoFit/>
          </a:bodyPr>
          <a:lstStyle>
            <a:lvl1pPr>
              <a:spcBef>
                <a:spcPct val="20000"/>
              </a:spcBef>
              <a:buSzPct val="100000"/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SzPct val="100000"/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SzPct val="100000"/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SzPct val="100000"/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50000"/>
              </a:spcBef>
              <a:spcAft>
                <a:spcPts val="600"/>
              </a:spcAft>
              <a:buSzTx/>
              <a:buFontTx/>
              <a:buNone/>
            </a:pPr>
            <a:r>
              <a:rPr lang="en-US" altLang="en-US" sz="1300" dirty="0"/>
              <a:t>Restricted Elective</a:t>
            </a:r>
            <a:br>
              <a:rPr lang="en-US" altLang="en-US" sz="1300" dirty="0"/>
            </a:br>
            <a:r>
              <a:rPr lang="en-US" altLang="en-US" sz="800" dirty="0"/>
              <a:t>(3) </a:t>
            </a:r>
          </a:p>
        </p:txBody>
      </p:sp>
      <p:sp>
        <p:nvSpPr>
          <p:cNvPr id="3107" name="Rectangle 2165"/>
          <p:cNvSpPr>
            <a:spLocks noChangeArrowheads="1"/>
          </p:cNvSpPr>
          <p:nvPr/>
        </p:nvSpPr>
        <p:spPr bwMode="auto">
          <a:xfrm>
            <a:off x="3257550" y="4433888"/>
            <a:ext cx="1152525" cy="212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488" tIns="44450" rIns="90488" bIns="44450">
            <a:spAutoFit/>
          </a:bodyPr>
          <a:lstStyle>
            <a:lvl1pPr>
              <a:spcBef>
                <a:spcPct val="20000"/>
              </a:spcBef>
              <a:buSzPct val="100000"/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SzPct val="100000"/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SzPct val="100000"/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SzPct val="100000"/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50000"/>
              </a:spcBef>
              <a:spcAft>
                <a:spcPts val="600"/>
              </a:spcAft>
              <a:buSzTx/>
              <a:buFontTx/>
              <a:buNone/>
            </a:pPr>
            <a:endParaRPr lang="en-US" altLang="en-US" sz="800"/>
          </a:p>
        </p:txBody>
      </p:sp>
      <p:sp>
        <p:nvSpPr>
          <p:cNvPr id="3113" name="Rectangle 2109"/>
          <p:cNvSpPr>
            <a:spLocks noChangeArrowheads="1"/>
          </p:cNvSpPr>
          <p:nvPr/>
        </p:nvSpPr>
        <p:spPr bwMode="auto">
          <a:xfrm>
            <a:off x="6319838" y="1141477"/>
            <a:ext cx="1152525" cy="7207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488" tIns="44450" rIns="90488" bIns="44450">
            <a:spAutoFit/>
          </a:bodyPr>
          <a:lstStyle>
            <a:lvl1pPr>
              <a:spcBef>
                <a:spcPct val="20000"/>
              </a:spcBef>
              <a:buSzPct val="100000"/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SzPct val="100000"/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SzPct val="100000"/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SzPct val="100000"/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50000"/>
              </a:spcBef>
              <a:spcAft>
                <a:spcPts val="600"/>
              </a:spcAft>
              <a:buSzTx/>
              <a:buFontTx/>
              <a:buNone/>
            </a:pPr>
            <a:r>
              <a:rPr lang="en-US" altLang="en-US" sz="1300" dirty="0"/>
              <a:t>NSE 407 </a:t>
            </a:r>
            <a:r>
              <a:rPr lang="en-US" altLang="en-US" sz="1100" dirty="0"/>
              <a:t>Seminar  </a:t>
            </a:r>
            <a:r>
              <a:rPr lang="en-US" altLang="en-US" sz="800" dirty="0"/>
              <a:t>                                      </a:t>
            </a:r>
          </a:p>
          <a:p>
            <a:pPr algn="ctr">
              <a:spcBef>
                <a:spcPct val="50000"/>
              </a:spcBef>
              <a:spcAft>
                <a:spcPts val="600"/>
              </a:spcAft>
              <a:buSzTx/>
              <a:buFontTx/>
              <a:buNone/>
            </a:pPr>
            <a:r>
              <a:rPr lang="en-US" altLang="en-US" sz="800" dirty="0"/>
              <a:t>F, W, S (1)</a:t>
            </a:r>
            <a:endParaRPr lang="en-US" altLang="en-US" sz="1300" dirty="0"/>
          </a:p>
        </p:txBody>
      </p:sp>
      <p:sp>
        <p:nvSpPr>
          <p:cNvPr id="3115" name="Rectangle 2072"/>
          <p:cNvSpPr>
            <a:spLocks noChangeArrowheads="1"/>
          </p:cNvSpPr>
          <p:nvPr/>
        </p:nvSpPr>
        <p:spPr bwMode="auto">
          <a:xfrm>
            <a:off x="173584" y="2256102"/>
            <a:ext cx="1152525" cy="8207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488" tIns="44450" rIns="90488" bIns="44450">
            <a:spAutoFit/>
          </a:bodyPr>
          <a:lstStyle>
            <a:lvl1pPr>
              <a:spcBef>
                <a:spcPct val="20000"/>
              </a:spcBef>
              <a:buSzPct val="100000"/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SzPct val="100000"/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SzPct val="100000"/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SzPct val="100000"/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50000"/>
              </a:spcBef>
              <a:buSzTx/>
              <a:buFontTx/>
              <a:buNone/>
            </a:pPr>
            <a:r>
              <a:rPr lang="en-US" altLang="en-US" sz="1300" dirty="0"/>
              <a:t>NSE 310</a:t>
            </a:r>
          </a:p>
          <a:p>
            <a:pPr algn="ctr">
              <a:spcBef>
                <a:spcPct val="50000"/>
              </a:spcBef>
              <a:buSzTx/>
              <a:buFontTx/>
              <a:buNone/>
            </a:pPr>
            <a:r>
              <a:rPr lang="en-US" altLang="en-US" sz="900" dirty="0"/>
              <a:t>Intro Thermodynamics</a:t>
            </a:r>
          </a:p>
          <a:p>
            <a:pPr algn="ctr">
              <a:spcBef>
                <a:spcPct val="50000"/>
              </a:spcBef>
              <a:buSzTx/>
              <a:buFontTx/>
              <a:buNone/>
            </a:pPr>
            <a:r>
              <a:rPr lang="en-US" altLang="en-US" sz="800" dirty="0"/>
              <a:t>F, W (4)</a:t>
            </a:r>
          </a:p>
        </p:txBody>
      </p:sp>
      <p:sp>
        <p:nvSpPr>
          <p:cNvPr id="3116" name="Rectangle 2"/>
          <p:cNvSpPr>
            <a:spLocks noChangeArrowheads="1"/>
          </p:cNvSpPr>
          <p:nvPr/>
        </p:nvSpPr>
        <p:spPr bwMode="auto">
          <a:xfrm>
            <a:off x="1724026" y="2193664"/>
            <a:ext cx="1141412" cy="7540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SzPct val="100000"/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SzPct val="100000"/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SzPct val="100000"/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SzPct val="100000"/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50000"/>
              </a:spcBef>
              <a:buSzTx/>
              <a:buFontTx/>
              <a:buNone/>
            </a:pPr>
            <a:r>
              <a:rPr lang="en-US" altLang="en-US" sz="1300" dirty="0"/>
              <a:t>NSE 330</a:t>
            </a:r>
            <a:br>
              <a:rPr lang="en-US" altLang="en-US" sz="2400" dirty="0"/>
            </a:br>
            <a:r>
              <a:rPr lang="en-US" altLang="en-US" sz="900" dirty="0"/>
              <a:t> Intro Fluid Mech &amp; Heat Transfer </a:t>
            </a:r>
          </a:p>
          <a:p>
            <a:pPr algn="ctr">
              <a:spcBef>
                <a:spcPct val="50000"/>
              </a:spcBef>
              <a:buSzTx/>
              <a:buFontTx/>
              <a:buNone/>
            </a:pPr>
            <a:r>
              <a:rPr lang="en-US" altLang="en-US" sz="800" dirty="0"/>
              <a:t>W, S (4)</a:t>
            </a:r>
          </a:p>
        </p:txBody>
      </p:sp>
      <p:sp>
        <p:nvSpPr>
          <p:cNvPr id="3117" name="Rectangle 2141"/>
          <p:cNvSpPr>
            <a:spLocks noChangeArrowheads="1"/>
          </p:cNvSpPr>
          <p:nvPr/>
        </p:nvSpPr>
        <p:spPr bwMode="auto">
          <a:xfrm>
            <a:off x="3256819" y="1167881"/>
            <a:ext cx="1152525" cy="7514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488" tIns="44450" rIns="90488" bIns="44450">
            <a:spAutoFit/>
          </a:bodyPr>
          <a:lstStyle>
            <a:lvl1pPr>
              <a:spcBef>
                <a:spcPct val="20000"/>
              </a:spcBef>
              <a:buSzPct val="100000"/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SzPct val="100000"/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SzPct val="100000"/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SzPct val="100000"/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50000"/>
              </a:spcBef>
              <a:spcAft>
                <a:spcPts val="600"/>
              </a:spcAft>
              <a:buSzTx/>
              <a:buFontTx/>
              <a:buNone/>
            </a:pPr>
            <a:r>
              <a:rPr lang="en-US" altLang="en-US" sz="1300" dirty="0"/>
              <a:t>ENGR 330</a:t>
            </a:r>
            <a:br>
              <a:rPr lang="en-US" altLang="en-US" sz="1300" dirty="0"/>
            </a:br>
            <a:r>
              <a:rPr lang="en-US" altLang="en-US" sz="1300" dirty="0"/>
              <a:t>DPO </a:t>
            </a:r>
            <a:endParaRPr lang="en-US" altLang="en-US" sz="900" dirty="0"/>
          </a:p>
          <a:p>
            <a:pPr algn="ctr">
              <a:spcBef>
                <a:spcPct val="50000"/>
              </a:spcBef>
              <a:buSzTx/>
              <a:buFontTx/>
              <a:buNone/>
            </a:pPr>
            <a:r>
              <a:rPr lang="en-US" altLang="en-US" sz="800" dirty="0"/>
              <a:t>F,W,S (3) </a:t>
            </a:r>
          </a:p>
        </p:txBody>
      </p:sp>
      <p:sp>
        <p:nvSpPr>
          <p:cNvPr id="3118" name="Oval 2089" descr="40%"/>
          <p:cNvSpPr>
            <a:spLocks noChangeArrowheads="1"/>
          </p:cNvSpPr>
          <p:nvPr/>
        </p:nvSpPr>
        <p:spPr bwMode="auto">
          <a:xfrm>
            <a:off x="7890403" y="4252625"/>
            <a:ext cx="1130300" cy="825500"/>
          </a:xfrm>
          <a:prstGeom prst="ellips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SzPct val="100000"/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SzPct val="100000"/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SzPct val="100000"/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SzPct val="100000"/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50000"/>
              </a:spcBef>
              <a:buSzTx/>
              <a:buFontTx/>
              <a:buNone/>
            </a:pPr>
            <a:endParaRPr lang="en-US" altLang="en-US" sz="2400"/>
          </a:p>
        </p:txBody>
      </p:sp>
      <p:sp>
        <p:nvSpPr>
          <p:cNvPr id="3121" name="Oval 2089" descr="40%"/>
          <p:cNvSpPr>
            <a:spLocks noChangeArrowheads="1"/>
          </p:cNvSpPr>
          <p:nvPr/>
        </p:nvSpPr>
        <p:spPr bwMode="auto">
          <a:xfrm>
            <a:off x="137519" y="4179335"/>
            <a:ext cx="1130300" cy="825500"/>
          </a:xfrm>
          <a:prstGeom prst="ellips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SzPct val="100000"/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SzPct val="100000"/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SzPct val="100000"/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SzPct val="100000"/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50000"/>
              </a:spcBef>
              <a:buSzTx/>
              <a:buFontTx/>
              <a:buNone/>
            </a:pPr>
            <a:endParaRPr lang="en-US" altLang="en-US" sz="2400"/>
          </a:p>
        </p:txBody>
      </p:sp>
      <p:sp>
        <p:nvSpPr>
          <p:cNvPr id="3122" name="Oval 2089" descr="40%"/>
          <p:cNvSpPr>
            <a:spLocks noChangeArrowheads="1"/>
          </p:cNvSpPr>
          <p:nvPr/>
        </p:nvSpPr>
        <p:spPr bwMode="auto">
          <a:xfrm>
            <a:off x="7907338" y="2170113"/>
            <a:ext cx="1130300" cy="825500"/>
          </a:xfrm>
          <a:prstGeom prst="ellips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SzPct val="100000"/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SzPct val="100000"/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SzPct val="100000"/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SzPct val="100000"/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50000"/>
              </a:spcBef>
              <a:buSzTx/>
              <a:buFontTx/>
              <a:buNone/>
            </a:pPr>
            <a:endParaRPr lang="en-US" altLang="en-US" sz="2400"/>
          </a:p>
        </p:txBody>
      </p:sp>
      <p:sp>
        <p:nvSpPr>
          <p:cNvPr id="3126" name="Rectangle 4"/>
          <p:cNvSpPr>
            <a:spLocks noChangeArrowheads="1"/>
          </p:cNvSpPr>
          <p:nvPr/>
        </p:nvSpPr>
        <p:spPr bwMode="auto">
          <a:xfrm>
            <a:off x="2684463" y="974725"/>
            <a:ext cx="554037" cy="22558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90488" tIns="44450" rIns="90488" bIns="44450">
            <a:spAutoFit/>
          </a:bodyPr>
          <a:lstStyle>
            <a:lvl1pPr>
              <a:spcBef>
                <a:spcPct val="20000"/>
              </a:spcBef>
              <a:buSzPct val="100000"/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SzPct val="100000"/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SzPct val="100000"/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SzPct val="100000"/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50000"/>
              </a:spcBef>
              <a:buSzTx/>
              <a:buFontTx/>
              <a:buNone/>
            </a:pPr>
            <a:endParaRPr lang="en-US" altLang="en-US" sz="2400"/>
          </a:p>
        </p:txBody>
      </p:sp>
      <p:sp>
        <p:nvSpPr>
          <p:cNvPr id="3131" name="Rectangle 4"/>
          <p:cNvSpPr>
            <a:spLocks noChangeArrowheads="1"/>
          </p:cNvSpPr>
          <p:nvPr/>
        </p:nvSpPr>
        <p:spPr bwMode="auto">
          <a:xfrm>
            <a:off x="1186409" y="1465262"/>
            <a:ext cx="512762" cy="3927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90488" tIns="44450" rIns="90488" bIns="44450">
            <a:spAutoFit/>
          </a:bodyPr>
          <a:lstStyle>
            <a:lvl1pPr>
              <a:spcBef>
                <a:spcPct val="20000"/>
              </a:spcBef>
              <a:buSzPct val="100000"/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SzPct val="100000"/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SzPct val="100000"/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SzPct val="100000"/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50000"/>
              </a:spcBef>
              <a:buSzTx/>
              <a:buFontTx/>
              <a:buNone/>
            </a:pPr>
            <a:endParaRPr lang="en-US" altLang="en-US" sz="2400"/>
          </a:p>
        </p:txBody>
      </p:sp>
      <p:sp>
        <p:nvSpPr>
          <p:cNvPr id="85" name="Oval 2140" descr="40%"/>
          <p:cNvSpPr>
            <a:spLocks noChangeArrowheads="1"/>
          </p:cNvSpPr>
          <p:nvPr/>
        </p:nvSpPr>
        <p:spPr bwMode="auto">
          <a:xfrm>
            <a:off x="4819393" y="3067840"/>
            <a:ext cx="1141409" cy="842590"/>
          </a:xfrm>
          <a:prstGeom prst="ellips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SzPct val="100000"/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SzPct val="100000"/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SzPct val="100000"/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SzPct val="100000"/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ts val="0"/>
              </a:spcBef>
              <a:buSzTx/>
              <a:buFontTx/>
              <a:buNone/>
            </a:pPr>
            <a:r>
              <a:rPr lang="en-US" altLang="en-US" sz="1300" dirty="0"/>
              <a:t>NSE 473</a:t>
            </a:r>
          </a:p>
          <a:p>
            <a:pPr algn="ctr">
              <a:spcBef>
                <a:spcPts val="0"/>
              </a:spcBef>
              <a:buSzTx/>
              <a:buFontTx/>
              <a:buNone/>
            </a:pPr>
            <a:r>
              <a:rPr lang="en-US" altLang="en-US" sz="900" dirty="0" err="1"/>
              <a:t>Nuc</a:t>
            </a:r>
            <a:r>
              <a:rPr lang="en-US" altLang="en-US" sz="900" dirty="0"/>
              <a:t> Reactor </a:t>
            </a:r>
          </a:p>
          <a:p>
            <a:pPr algn="ctr">
              <a:spcBef>
                <a:spcPts val="0"/>
              </a:spcBef>
              <a:buSzTx/>
              <a:buFontTx/>
              <a:buNone/>
            </a:pPr>
            <a:r>
              <a:rPr lang="en-US" altLang="en-US" sz="900" dirty="0"/>
              <a:t>Systems</a:t>
            </a:r>
          </a:p>
          <a:p>
            <a:pPr algn="ctr">
              <a:spcBef>
                <a:spcPts val="0"/>
              </a:spcBef>
              <a:buSzTx/>
              <a:buFontTx/>
              <a:buNone/>
            </a:pPr>
            <a:r>
              <a:rPr lang="en-US" altLang="en-US" sz="800" dirty="0"/>
              <a:t> F (3)</a:t>
            </a:r>
          </a:p>
        </p:txBody>
      </p:sp>
      <p:sp>
        <p:nvSpPr>
          <p:cNvPr id="12" name="Rectangle 11"/>
          <p:cNvSpPr/>
          <p:nvPr/>
        </p:nvSpPr>
        <p:spPr>
          <a:xfrm>
            <a:off x="7920038" y="4338261"/>
            <a:ext cx="1062037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buSzTx/>
              <a:buFontTx/>
              <a:buNone/>
            </a:pPr>
            <a:r>
              <a:rPr lang="en-US" altLang="en-US" sz="1200" dirty="0"/>
              <a:t>Restricted  Elective</a:t>
            </a:r>
          </a:p>
          <a:p>
            <a:pPr algn="ctr">
              <a:spcAft>
                <a:spcPts val="600"/>
              </a:spcAft>
              <a:buSzTx/>
              <a:buFontTx/>
              <a:buNone/>
            </a:pPr>
            <a:r>
              <a:rPr lang="en-US" altLang="en-US" sz="800" dirty="0"/>
              <a:t> (4)</a:t>
            </a:r>
          </a:p>
        </p:txBody>
      </p:sp>
      <p:sp>
        <p:nvSpPr>
          <p:cNvPr id="124" name="Oval 2140" descr="40%"/>
          <p:cNvSpPr>
            <a:spLocks noChangeArrowheads="1"/>
          </p:cNvSpPr>
          <p:nvPr/>
        </p:nvSpPr>
        <p:spPr bwMode="auto">
          <a:xfrm>
            <a:off x="4767058" y="1109982"/>
            <a:ext cx="1159335" cy="802956"/>
          </a:xfrm>
          <a:prstGeom prst="ellips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SzPct val="100000"/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SzPct val="100000"/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SzPct val="100000"/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SzPct val="100000"/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ts val="0"/>
              </a:spcBef>
              <a:buSzTx/>
              <a:buFontTx/>
              <a:buNone/>
            </a:pPr>
            <a:r>
              <a:rPr lang="en-US" altLang="en-US" sz="1300" dirty="0"/>
              <a:t>NSE 407</a:t>
            </a:r>
          </a:p>
          <a:p>
            <a:pPr algn="ctr">
              <a:spcBef>
                <a:spcPts val="0"/>
              </a:spcBef>
              <a:buSzTx/>
              <a:buFontTx/>
              <a:buNone/>
            </a:pPr>
            <a:r>
              <a:rPr lang="en-US" altLang="en-US" sz="1100" dirty="0"/>
              <a:t>Seminar</a:t>
            </a:r>
          </a:p>
          <a:p>
            <a:pPr algn="ctr">
              <a:spcBef>
                <a:spcPts val="0"/>
              </a:spcBef>
              <a:buSzTx/>
              <a:buFontTx/>
              <a:buNone/>
            </a:pPr>
            <a:endParaRPr lang="en-US" altLang="en-US" sz="900" dirty="0"/>
          </a:p>
          <a:p>
            <a:pPr algn="ctr">
              <a:spcBef>
                <a:spcPts val="0"/>
              </a:spcBef>
              <a:buSzTx/>
              <a:buFontTx/>
              <a:buNone/>
            </a:pPr>
            <a:r>
              <a:rPr lang="en-US" altLang="en-US" sz="800" dirty="0"/>
              <a:t>F , W, S (1)</a:t>
            </a:r>
          </a:p>
        </p:txBody>
      </p:sp>
      <p:sp>
        <p:nvSpPr>
          <p:cNvPr id="91" name="Oval 2140" descr="40%"/>
          <p:cNvSpPr>
            <a:spLocks noChangeArrowheads="1"/>
          </p:cNvSpPr>
          <p:nvPr/>
        </p:nvSpPr>
        <p:spPr bwMode="auto">
          <a:xfrm>
            <a:off x="4801924" y="5122269"/>
            <a:ext cx="1130300" cy="825500"/>
          </a:xfrm>
          <a:prstGeom prst="ellips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SzPct val="100000"/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SzPct val="100000"/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SzPct val="100000"/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SzPct val="100000"/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50000"/>
              </a:spcBef>
              <a:buSzTx/>
              <a:buFontTx/>
              <a:buNone/>
            </a:pPr>
            <a:endParaRPr lang="en-US" altLang="en-US" sz="2400"/>
          </a:p>
        </p:txBody>
      </p:sp>
      <p:sp>
        <p:nvSpPr>
          <p:cNvPr id="98" name="Oval 2068"/>
          <p:cNvSpPr>
            <a:spLocks noChangeArrowheads="1"/>
          </p:cNvSpPr>
          <p:nvPr/>
        </p:nvSpPr>
        <p:spPr bwMode="auto">
          <a:xfrm>
            <a:off x="4756725" y="2026561"/>
            <a:ext cx="1130300" cy="825500"/>
          </a:xfrm>
          <a:prstGeom prst="ellips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SzPct val="100000"/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SzPct val="100000"/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SzPct val="100000"/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SzPct val="100000"/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50000"/>
              </a:spcBef>
              <a:buSzTx/>
              <a:buFontTx/>
              <a:buNone/>
            </a:pPr>
            <a:endParaRPr lang="en-US" altLang="en-US" sz="2400"/>
          </a:p>
        </p:txBody>
      </p:sp>
      <p:sp>
        <p:nvSpPr>
          <p:cNvPr id="99" name="Rectangle 2"/>
          <p:cNvSpPr>
            <a:spLocks noChangeArrowheads="1"/>
          </p:cNvSpPr>
          <p:nvPr/>
        </p:nvSpPr>
        <p:spPr bwMode="auto">
          <a:xfrm>
            <a:off x="4776788" y="2102511"/>
            <a:ext cx="1141412" cy="754053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spcBef>
                <a:spcPct val="20000"/>
              </a:spcBef>
              <a:buSzPct val="100000"/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SzPct val="100000"/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SzPct val="100000"/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SzPct val="100000"/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50000"/>
              </a:spcBef>
              <a:buSzTx/>
              <a:buFontTx/>
              <a:buNone/>
            </a:pPr>
            <a:r>
              <a:rPr lang="en-US" altLang="en-US" sz="1300" dirty="0"/>
              <a:t>NSE 472</a:t>
            </a:r>
            <a:br>
              <a:rPr lang="en-US" altLang="en-US" sz="2400" dirty="0"/>
            </a:br>
            <a:r>
              <a:rPr lang="en-US" altLang="en-US" sz="900" dirty="0" err="1"/>
              <a:t>Nuc</a:t>
            </a:r>
            <a:r>
              <a:rPr lang="en-US" altLang="en-US" sz="900" dirty="0"/>
              <a:t> Project, </a:t>
            </a:r>
            <a:r>
              <a:rPr lang="en-US" altLang="en-US" sz="900" dirty="0" err="1"/>
              <a:t>Mgmt</a:t>
            </a:r>
            <a:r>
              <a:rPr lang="en-US" altLang="en-US" sz="900" dirty="0"/>
              <a:t> &amp; Prof Comm</a:t>
            </a:r>
            <a:endParaRPr lang="en-US" altLang="en-US" sz="1200" dirty="0"/>
          </a:p>
          <a:p>
            <a:pPr algn="ctr">
              <a:spcBef>
                <a:spcPct val="50000"/>
              </a:spcBef>
              <a:buSzTx/>
              <a:buFontTx/>
              <a:buNone/>
            </a:pPr>
            <a:r>
              <a:rPr lang="en-US" altLang="en-US" sz="800" dirty="0"/>
              <a:t>F (3)</a:t>
            </a:r>
          </a:p>
        </p:txBody>
      </p:sp>
      <p:sp>
        <p:nvSpPr>
          <p:cNvPr id="101" name="Rectangle 2255"/>
          <p:cNvSpPr>
            <a:spLocks noChangeArrowheads="1"/>
          </p:cNvSpPr>
          <p:nvPr/>
        </p:nvSpPr>
        <p:spPr bwMode="auto">
          <a:xfrm>
            <a:off x="4312188" y="1915713"/>
            <a:ext cx="1014413" cy="211138"/>
          </a:xfrm>
          <a:prstGeom prst="rect">
            <a:avLst/>
          </a:prstGeom>
          <a:noFill/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0488" tIns="44450" rIns="90488" bIns="44450">
            <a:spAutoFit/>
          </a:bodyPr>
          <a:lstStyle>
            <a:lvl1pPr algn="l">
              <a:spcBef>
                <a:spcPct val="20000"/>
              </a:spcBef>
              <a:buSzPct val="100000"/>
              <a:buChar char="•"/>
              <a:defRPr sz="3200">
                <a:solidFill>
                  <a:schemeClr val="tx1"/>
                </a:solidFill>
                <a:latin typeface="Times New Roman" charset="0"/>
              </a:defRPr>
            </a:lvl1pPr>
            <a:lvl2pPr marL="742950" indent="-285750" algn="l">
              <a:spcBef>
                <a:spcPct val="20000"/>
              </a:spcBef>
              <a:buSzPct val="100000"/>
              <a:buChar char="–"/>
              <a:defRPr sz="2800">
                <a:solidFill>
                  <a:schemeClr val="tx1"/>
                </a:solidFill>
                <a:latin typeface="Times New Roman" charset="0"/>
              </a:defRPr>
            </a:lvl2pPr>
            <a:lvl3pPr marL="1143000" indent="-228600" algn="l">
              <a:spcBef>
                <a:spcPct val="20000"/>
              </a:spcBef>
              <a:buSzPct val="100000"/>
              <a:buChar char="•"/>
              <a:defRPr sz="2400">
                <a:solidFill>
                  <a:schemeClr val="tx1"/>
                </a:solidFill>
                <a:latin typeface="Times New Roman" charset="0"/>
              </a:defRPr>
            </a:lvl3pPr>
            <a:lvl4pPr marL="1600200" indent="-228600" algn="l">
              <a:spcBef>
                <a:spcPct val="20000"/>
              </a:spcBef>
              <a:buSzPct val="100000"/>
              <a:buChar char="–"/>
              <a:defRPr sz="2000">
                <a:solidFill>
                  <a:schemeClr val="tx1"/>
                </a:solidFill>
                <a:latin typeface="Times New Roman" charset="0"/>
              </a:defRPr>
            </a:lvl4pPr>
            <a:lvl5pPr marL="2057400" indent="-228600" algn="l">
              <a:spcBef>
                <a:spcPct val="20000"/>
              </a:spcBef>
              <a:buSzPct val="100000"/>
              <a:buChar char="•"/>
              <a:defRPr sz="2000">
                <a:solidFill>
                  <a:schemeClr val="tx1"/>
                </a:solidFill>
                <a:latin typeface="Times New Roman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 algn="ctr">
              <a:spcBef>
                <a:spcPct val="50000"/>
              </a:spcBef>
              <a:buSzTx/>
              <a:buFontTx/>
              <a:buNone/>
              <a:defRPr/>
            </a:pPr>
            <a:r>
              <a:rPr lang="en-US" altLang="en-US" sz="800" b="0" dirty="0"/>
              <a:t>WR 227Z</a:t>
            </a:r>
          </a:p>
        </p:txBody>
      </p:sp>
      <p:sp>
        <p:nvSpPr>
          <p:cNvPr id="102" name="Oval 2140" descr="40%"/>
          <p:cNvSpPr>
            <a:spLocks noChangeArrowheads="1"/>
          </p:cNvSpPr>
          <p:nvPr/>
        </p:nvSpPr>
        <p:spPr bwMode="auto">
          <a:xfrm>
            <a:off x="3182942" y="3368935"/>
            <a:ext cx="1130300" cy="793211"/>
          </a:xfrm>
          <a:prstGeom prst="ellips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SzPct val="100000"/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SzPct val="100000"/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SzPct val="100000"/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SzPct val="100000"/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ts val="0"/>
              </a:spcBef>
              <a:buSzTx/>
              <a:buFontTx/>
              <a:buNone/>
            </a:pPr>
            <a:r>
              <a:rPr lang="en-US" altLang="en-US" sz="1300" dirty="0"/>
              <a:t>NSE 451</a:t>
            </a:r>
          </a:p>
          <a:p>
            <a:pPr algn="ctr">
              <a:spcBef>
                <a:spcPts val="0"/>
              </a:spcBef>
              <a:buSzTx/>
              <a:buFontTx/>
              <a:buNone/>
            </a:pPr>
            <a:r>
              <a:rPr lang="en-US" altLang="en-US" sz="900" dirty="0"/>
              <a:t>Nuclear Reactor </a:t>
            </a:r>
          </a:p>
          <a:p>
            <a:pPr algn="ctr">
              <a:spcBef>
                <a:spcPts val="0"/>
              </a:spcBef>
              <a:buSzTx/>
              <a:buFontTx/>
              <a:buNone/>
            </a:pPr>
            <a:r>
              <a:rPr lang="en-US" altLang="en-US" sz="900" dirty="0"/>
              <a:t>Analysis</a:t>
            </a:r>
          </a:p>
          <a:p>
            <a:pPr algn="ctr">
              <a:spcBef>
                <a:spcPts val="0"/>
              </a:spcBef>
              <a:buSzTx/>
              <a:buFontTx/>
              <a:buNone/>
            </a:pPr>
            <a:endParaRPr lang="en-US" altLang="en-US" sz="800" dirty="0"/>
          </a:p>
          <a:p>
            <a:pPr algn="ctr">
              <a:spcBef>
                <a:spcPts val="0"/>
              </a:spcBef>
              <a:buSzTx/>
              <a:buFontTx/>
              <a:buNone/>
            </a:pPr>
            <a:r>
              <a:rPr lang="en-US" altLang="en-US" sz="800" dirty="0"/>
              <a:t>F (3)</a:t>
            </a:r>
          </a:p>
        </p:txBody>
      </p:sp>
      <p:sp>
        <p:nvSpPr>
          <p:cNvPr id="106" name="Oval 2068"/>
          <p:cNvSpPr>
            <a:spLocks noChangeArrowheads="1"/>
          </p:cNvSpPr>
          <p:nvPr/>
        </p:nvSpPr>
        <p:spPr bwMode="auto">
          <a:xfrm>
            <a:off x="6335258" y="2112137"/>
            <a:ext cx="1130300" cy="825500"/>
          </a:xfrm>
          <a:prstGeom prst="ellips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SzPct val="100000"/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SzPct val="100000"/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SzPct val="100000"/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SzPct val="100000"/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50000"/>
              </a:spcBef>
              <a:buSzTx/>
              <a:buFontTx/>
              <a:buNone/>
            </a:pPr>
            <a:endParaRPr lang="en-US" altLang="en-US" sz="2400"/>
          </a:p>
        </p:txBody>
      </p:sp>
      <p:sp>
        <p:nvSpPr>
          <p:cNvPr id="107" name="Rectangle 2"/>
          <p:cNvSpPr>
            <a:spLocks noChangeArrowheads="1"/>
          </p:cNvSpPr>
          <p:nvPr/>
        </p:nvSpPr>
        <p:spPr bwMode="auto">
          <a:xfrm>
            <a:off x="6276918" y="2147861"/>
            <a:ext cx="1248785" cy="7540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SzPct val="100000"/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SzPct val="100000"/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SzPct val="100000"/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SzPct val="100000"/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50000"/>
              </a:spcBef>
              <a:buSzTx/>
              <a:buFontTx/>
              <a:buNone/>
            </a:pPr>
            <a:r>
              <a:rPr lang="en-US" altLang="en-US" sz="1300" dirty="0"/>
              <a:t>NSE 474</a:t>
            </a:r>
            <a:br>
              <a:rPr lang="en-US" altLang="en-US" sz="2400" dirty="0"/>
            </a:br>
            <a:r>
              <a:rPr lang="en-US" altLang="en-US" sz="900" dirty="0" err="1"/>
              <a:t>Nuc</a:t>
            </a:r>
            <a:r>
              <a:rPr lang="en-US" altLang="en-US" sz="900" dirty="0"/>
              <a:t> Engineering Design I</a:t>
            </a:r>
            <a:endParaRPr lang="en-US" altLang="en-US" sz="1200" dirty="0"/>
          </a:p>
          <a:p>
            <a:pPr algn="ctr">
              <a:spcBef>
                <a:spcPct val="50000"/>
              </a:spcBef>
              <a:buSzTx/>
              <a:buFontTx/>
              <a:buNone/>
            </a:pPr>
            <a:r>
              <a:rPr lang="en-US" altLang="en-US" sz="800" dirty="0"/>
              <a:t>W (4)</a:t>
            </a:r>
          </a:p>
        </p:txBody>
      </p:sp>
      <p:sp>
        <p:nvSpPr>
          <p:cNvPr id="108" name="Oval 2140" descr="40%"/>
          <p:cNvSpPr>
            <a:spLocks noChangeArrowheads="1"/>
          </p:cNvSpPr>
          <p:nvPr/>
        </p:nvSpPr>
        <p:spPr bwMode="auto">
          <a:xfrm>
            <a:off x="6342063" y="4143644"/>
            <a:ext cx="1130300" cy="793211"/>
          </a:xfrm>
          <a:prstGeom prst="ellips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SzPct val="100000"/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SzPct val="100000"/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SzPct val="100000"/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SzPct val="100000"/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ts val="0"/>
              </a:spcBef>
              <a:buSzTx/>
              <a:buFontTx/>
              <a:buNone/>
            </a:pPr>
            <a:r>
              <a:rPr lang="en-US" altLang="en-US" sz="1300" dirty="0"/>
              <a:t>Restricted </a:t>
            </a:r>
          </a:p>
          <a:p>
            <a:pPr algn="ctr">
              <a:spcBef>
                <a:spcPts val="0"/>
              </a:spcBef>
              <a:buSzTx/>
              <a:buFontTx/>
              <a:buNone/>
            </a:pPr>
            <a:r>
              <a:rPr lang="en-US" altLang="en-US" sz="1300" dirty="0"/>
              <a:t>Elective</a:t>
            </a:r>
          </a:p>
          <a:p>
            <a:pPr algn="ctr">
              <a:spcBef>
                <a:spcPts val="0"/>
              </a:spcBef>
              <a:buSzTx/>
              <a:buFontTx/>
              <a:buNone/>
            </a:pPr>
            <a:r>
              <a:rPr lang="en-US" altLang="en-US" sz="800" dirty="0"/>
              <a:t>(3)</a:t>
            </a:r>
          </a:p>
        </p:txBody>
      </p:sp>
      <p:sp>
        <p:nvSpPr>
          <p:cNvPr id="117" name="Oval 2140" descr="40%"/>
          <p:cNvSpPr>
            <a:spLocks noChangeArrowheads="1"/>
          </p:cNvSpPr>
          <p:nvPr/>
        </p:nvSpPr>
        <p:spPr bwMode="auto">
          <a:xfrm>
            <a:off x="7837028" y="1093314"/>
            <a:ext cx="1159335" cy="802956"/>
          </a:xfrm>
          <a:prstGeom prst="ellips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SzPct val="100000"/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SzPct val="100000"/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SzPct val="100000"/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SzPct val="100000"/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ts val="0"/>
              </a:spcBef>
              <a:buSzTx/>
              <a:buFontTx/>
              <a:buNone/>
            </a:pPr>
            <a:r>
              <a:rPr lang="en-US" altLang="en-US" sz="1300" dirty="0"/>
              <a:t>NSE 407</a:t>
            </a:r>
          </a:p>
          <a:p>
            <a:pPr algn="ctr">
              <a:spcBef>
                <a:spcPts val="0"/>
              </a:spcBef>
              <a:buSzTx/>
              <a:buFontTx/>
              <a:buNone/>
            </a:pPr>
            <a:r>
              <a:rPr lang="en-US" altLang="en-US" sz="1100" dirty="0"/>
              <a:t>Seminar</a:t>
            </a:r>
          </a:p>
          <a:p>
            <a:pPr algn="ctr">
              <a:spcBef>
                <a:spcPts val="0"/>
              </a:spcBef>
              <a:buSzTx/>
              <a:buFontTx/>
              <a:buNone/>
            </a:pPr>
            <a:endParaRPr lang="en-US" altLang="en-US" sz="900" dirty="0"/>
          </a:p>
          <a:p>
            <a:pPr algn="ctr">
              <a:spcBef>
                <a:spcPts val="0"/>
              </a:spcBef>
              <a:buSzTx/>
              <a:buFontTx/>
              <a:buNone/>
            </a:pPr>
            <a:r>
              <a:rPr lang="en-US" altLang="en-US" sz="800" dirty="0"/>
              <a:t>F, W, S (1)</a:t>
            </a:r>
          </a:p>
        </p:txBody>
      </p:sp>
      <p:sp>
        <p:nvSpPr>
          <p:cNvPr id="121" name="Rectangle 2"/>
          <p:cNvSpPr>
            <a:spLocks noChangeArrowheads="1"/>
          </p:cNvSpPr>
          <p:nvPr/>
        </p:nvSpPr>
        <p:spPr bwMode="auto">
          <a:xfrm>
            <a:off x="7846381" y="2229971"/>
            <a:ext cx="1248785" cy="6771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SzPct val="100000"/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SzPct val="100000"/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SzPct val="100000"/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SzPct val="100000"/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50000"/>
              </a:spcBef>
              <a:buSzTx/>
              <a:buFontTx/>
              <a:buNone/>
            </a:pPr>
            <a:r>
              <a:rPr lang="en-US" altLang="en-US" sz="1200" dirty="0"/>
              <a:t>NSE 475          </a:t>
            </a:r>
            <a:r>
              <a:rPr lang="en-US" altLang="en-US" sz="900" dirty="0" err="1"/>
              <a:t>Nuc</a:t>
            </a:r>
            <a:r>
              <a:rPr lang="en-US" altLang="en-US" sz="900" dirty="0"/>
              <a:t> Engineering Design II</a:t>
            </a:r>
            <a:br>
              <a:rPr lang="en-US" altLang="en-US" sz="900" dirty="0"/>
            </a:br>
            <a:r>
              <a:rPr lang="en-US" altLang="en-US" sz="800" dirty="0"/>
              <a:t>S (4)</a:t>
            </a:r>
          </a:p>
        </p:txBody>
      </p:sp>
      <p:sp>
        <p:nvSpPr>
          <p:cNvPr id="122" name="Rectangle 2255"/>
          <p:cNvSpPr>
            <a:spLocks noChangeArrowheads="1"/>
          </p:cNvSpPr>
          <p:nvPr/>
        </p:nvSpPr>
        <p:spPr bwMode="auto">
          <a:xfrm>
            <a:off x="-249847" y="5004835"/>
            <a:ext cx="1014413" cy="211138"/>
          </a:xfrm>
          <a:prstGeom prst="rect">
            <a:avLst/>
          </a:prstGeom>
          <a:noFill/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0488" tIns="44450" rIns="90488" bIns="44450" anchor="t">
            <a:spAutoFit/>
          </a:bodyPr>
          <a:lstStyle>
            <a:lvl1pPr algn="l">
              <a:spcBef>
                <a:spcPct val="20000"/>
              </a:spcBef>
              <a:buSzPct val="100000"/>
              <a:buChar char="•"/>
              <a:defRPr sz="3200">
                <a:solidFill>
                  <a:schemeClr val="tx1"/>
                </a:solidFill>
                <a:latin typeface="Times New Roman" charset="0"/>
              </a:defRPr>
            </a:lvl1pPr>
            <a:lvl2pPr marL="742950" indent="-285750" algn="l">
              <a:spcBef>
                <a:spcPct val="20000"/>
              </a:spcBef>
              <a:buSzPct val="100000"/>
              <a:buChar char="–"/>
              <a:defRPr sz="2800">
                <a:solidFill>
                  <a:schemeClr val="tx1"/>
                </a:solidFill>
                <a:latin typeface="Times New Roman" charset="0"/>
              </a:defRPr>
            </a:lvl2pPr>
            <a:lvl3pPr marL="1143000" indent="-228600" algn="l">
              <a:spcBef>
                <a:spcPct val="20000"/>
              </a:spcBef>
              <a:buSzPct val="100000"/>
              <a:buChar char="•"/>
              <a:defRPr sz="2400">
                <a:solidFill>
                  <a:schemeClr val="tx1"/>
                </a:solidFill>
                <a:latin typeface="Times New Roman" charset="0"/>
              </a:defRPr>
            </a:lvl3pPr>
            <a:lvl4pPr marL="1600200" indent="-228600" algn="l">
              <a:spcBef>
                <a:spcPct val="20000"/>
              </a:spcBef>
              <a:buSzPct val="100000"/>
              <a:buChar char="–"/>
              <a:defRPr sz="2000">
                <a:solidFill>
                  <a:schemeClr val="tx1"/>
                </a:solidFill>
                <a:latin typeface="Times New Roman" charset="0"/>
              </a:defRPr>
            </a:lvl4pPr>
            <a:lvl5pPr marL="2057400" indent="-228600" algn="l">
              <a:spcBef>
                <a:spcPct val="20000"/>
              </a:spcBef>
              <a:buSzPct val="100000"/>
              <a:buChar char="•"/>
              <a:defRPr sz="2000">
                <a:solidFill>
                  <a:schemeClr val="tx1"/>
                </a:solidFill>
                <a:latin typeface="Times New Roman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 algn="ctr">
              <a:spcBef>
                <a:spcPct val="50000"/>
              </a:spcBef>
              <a:buSzTx/>
              <a:buFontTx/>
              <a:buNone/>
              <a:defRPr/>
            </a:pPr>
            <a:r>
              <a:rPr lang="en-US" altLang="en-US" sz="800" b="0" dirty="0">
                <a:latin typeface="Times New Roman"/>
                <a:cs typeface="Times New Roman"/>
              </a:rPr>
              <a:t>WR 121Z</a:t>
            </a:r>
            <a:endParaRPr lang="en-US" altLang="en-US" sz="800" b="0" dirty="0"/>
          </a:p>
        </p:txBody>
      </p:sp>
      <p:sp>
        <p:nvSpPr>
          <p:cNvPr id="112" name="Oval 2140" descr="40%"/>
          <p:cNvSpPr>
            <a:spLocks noChangeArrowheads="1"/>
          </p:cNvSpPr>
          <p:nvPr/>
        </p:nvSpPr>
        <p:spPr bwMode="auto">
          <a:xfrm>
            <a:off x="4811210" y="4252625"/>
            <a:ext cx="1130300" cy="793211"/>
          </a:xfrm>
          <a:prstGeom prst="ellips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SzPct val="100000"/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SzPct val="100000"/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SzPct val="100000"/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SzPct val="100000"/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ts val="0"/>
              </a:spcBef>
              <a:buSzTx/>
              <a:buFontTx/>
              <a:buNone/>
            </a:pPr>
            <a:r>
              <a:rPr lang="en-US" altLang="en-US" sz="1300" dirty="0"/>
              <a:t>NSE 457</a:t>
            </a:r>
          </a:p>
          <a:p>
            <a:pPr algn="ctr">
              <a:spcBef>
                <a:spcPts val="0"/>
              </a:spcBef>
              <a:buSzTx/>
              <a:buFontTx/>
              <a:buNone/>
            </a:pPr>
            <a:r>
              <a:rPr lang="en-US" altLang="en-US" sz="900" dirty="0"/>
              <a:t>Nuclear Reactor </a:t>
            </a:r>
          </a:p>
          <a:p>
            <a:pPr algn="ctr">
              <a:spcBef>
                <a:spcPts val="0"/>
              </a:spcBef>
              <a:buSzTx/>
              <a:buFontTx/>
              <a:buNone/>
            </a:pPr>
            <a:r>
              <a:rPr lang="en-US" altLang="en-US" sz="900" dirty="0"/>
              <a:t>Lab</a:t>
            </a:r>
          </a:p>
          <a:p>
            <a:pPr algn="ctr">
              <a:spcBef>
                <a:spcPts val="0"/>
              </a:spcBef>
              <a:buSzTx/>
              <a:buFontTx/>
              <a:buNone/>
            </a:pPr>
            <a:r>
              <a:rPr lang="en-US" altLang="en-US" sz="800" dirty="0"/>
              <a:t>(2)</a:t>
            </a:r>
          </a:p>
        </p:txBody>
      </p:sp>
      <p:sp>
        <p:nvSpPr>
          <p:cNvPr id="127" name="Oval 2140" descr="40%"/>
          <p:cNvSpPr>
            <a:spLocks noChangeArrowheads="1"/>
          </p:cNvSpPr>
          <p:nvPr/>
        </p:nvSpPr>
        <p:spPr bwMode="auto">
          <a:xfrm>
            <a:off x="7846381" y="3247119"/>
            <a:ext cx="1130300" cy="793211"/>
          </a:xfrm>
          <a:prstGeom prst="ellips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SzPct val="100000"/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SzPct val="100000"/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SzPct val="100000"/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SzPct val="100000"/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ts val="0"/>
              </a:spcBef>
              <a:buSzTx/>
              <a:buFontTx/>
              <a:buNone/>
            </a:pPr>
            <a:r>
              <a:rPr lang="en-US" altLang="en-US" sz="1300" dirty="0"/>
              <a:t>NSE 435</a:t>
            </a:r>
          </a:p>
          <a:p>
            <a:pPr algn="ctr">
              <a:spcBef>
                <a:spcPts val="0"/>
              </a:spcBef>
              <a:buSzTx/>
              <a:buFontTx/>
              <a:buNone/>
            </a:pPr>
            <a:r>
              <a:rPr lang="en-US" altLang="en-US" sz="900" dirty="0"/>
              <a:t>Rad Shielding &amp; </a:t>
            </a:r>
          </a:p>
          <a:p>
            <a:pPr algn="ctr">
              <a:spcBef>
                <a:spcPts val="0"/>
              </a:spcBef>
              <a:buSzTx/>
              <a:buFontTx/>
              <a:buNone/>
            </a:pPr>
            <a:r>
              <a:rPr lang="en-US" altLang="en-US" sz="900" dirty="0"/>
              <a:t>Ext Dosimetry </a:t>
            </a:r>
          </a:p>
          <a:p>
            <a:pPr algn="ctr">
              <a:spcBef>
                <a:spcPts val="0"/>
              </a:spcBef>
              <a:buSzTx/>
              <a:buFontTx/>
              <a:buNone/>
            </a:pPr>
            <a:r>
              <a:rPr lang="en-US" altLang="en-US" sz="800" dirty="0"/>
              <a:t>(3)</a:t>
            </a:r>
          </a:p>
        </p:txBody>
      </p:sp>
      <p:sp>
        <p:nvSpPr>
          <p:cNvPr id="134" name="Oval 2140" descr="40%"/>
          <p:cNvSpPr>
            <a:spLocks noChangeArrowheads="1"/>
          </p:cNvSpPr>
          <p:nvPr/>
        </p:nvSpPr>
        <p:spPr bwMode="auto">
          <a:xfrm>
            <a:off x="1759337" y="1111000"/>
            <a:ext cx="1130300" cy="793211"/>
          </a:xfrm>
          <a:prstGeom prst="ellips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SzPct val="100000"/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SzPct val="100000"/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SzPct val="100000"/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SzPct val="100000"/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ts val="0"/>
              </a:spcBef>
              <a:buSzTx/>
              <a:buFontTx/>
              <a:buNone/>
            </a:pPr>
            <a:r>
              <a:rPr lang="en-US" altLang="en-US" sz="1300" dirty="0"/>
              <a:t>NSE 240 </a:t>
            </a:r>
          </a:p>
          <a:p>
            <a:pPr algn="ctr">
              <a:spcBef>
                <a:spcPts val="0"/>
              </a:spcBef>
              <a:buSzTx/>
              <a:buFontTx/>
              <a:buNone/>
            </a:pPr>
            <a:r>
              <a:rPr lang="en-US" altLang="en-US" sz="900" dirty="0"/>
              <a:t>Intro </a:t>
            </a:r>
            <a:r>
              <a:rPr lang="en-US" altLang="en-US" sz="900" dirty="0" err="1"/>
              <a:t>Nuc</a:t>
            </a:r>
            <a:r>
              <a:rPr lang="en-US" altLang="en-US" sz="900" dirty="0"/>
              <a:t> Fuel </a:t>
            </a:r>
          </a:p>
          <a:p>
            <a:pPr algn="ctr">
              <a:spcBef>
                <a:spcPts val="0"/>
              </a:spcBef>
              <a:buSzTx/>
              <a:buFontTx/>
              <a:buNone/>
            </a:pPr>
            <a:r>
              <a:rPr lang="en-US" altLang="en-US" sz="900" dirty="0"/>
              <a:t>Cycles</a:t>
            </a:r>
          </a:p>
          <a:p>
            <a:pPr algn="ctr">
              <a:spcBef>
                <a:spcPts val="0"/>
              </a:spcBef>
              <a:buSzTx/>
              <a:buFontTx/>
              <a:buNone/>
            </a:pPr>
            <a:r>
              <a:rPr lang="en-US" altLang="en-US" sz="800" dirty="0"/>
              <a:t> W (3)</a:t>
            </a:r>
          </a:p>
        </p:txBody>
      </p:sp>
      <p:sp>
        <p:nvSpPr>
          <p:cNvPr id="135" name="Oval 2140" descr="40%"/>
          <p:cNvSpPr>
            <a:spLocks noChangeArrowheads="1"/>
          </p:cNvSpPr>
          <p:nvPr/>
        </p:nvSpPr>
        <p:spPr bwMode="auto">
          <a:xfrm>
            <a:off x="7866063" y="5194839"/>
            <a:ext cx="1130300" cy="793211"/>
          </a:xfrm>
          <a:prstGeom prst="ellips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SzPct val="100000"/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SzPct val="100000"/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SzPct val="100000"/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SzPct val="100000"/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ts val="0"/>
              </a:spcBef>
              <a:buSzTx/>
              <a:buFontTx/>
              <a:buNone/>
            </a:pPr>
            <a:r>
              <a:rPr lang="en-US" altLang="en-US" sz="1300" dirty="0"/>
              <a:t>Free </a:t>
            </a:r>
          </a:p>
          <a:p>
            <a:pPr algn="ctr">
              <a:spcBef>
                <a:spcPts val="0"/>
              </a:spcBef>
              <a:buSzTx/>
              <a:buFontTx/>
              <a:buNone/>
            </a:pPr>
            <a:r>
              <a:rPr lang="en-US" altLang="en-US" sz="1300" dirty="0"/>
              <a:t>Elective</a:t>
            </a:r>
          </a:p>
          <a:p>
            <a:pPr algn="ctr">
              <a:spcBef>
                <a:spcPts val="0"/>
              </a:spcBef>
              <a:buSzTx/>
              <a:buFontTx/>
              <a:buNone/>
            </a:pPr>
            <a:r>
              <a:rPr lang="en-US" altLang="en-US" sz="800" dirty="0"/>
              <a:t>(4)</a:t>
            </a:r>
          </a:p>
        </p:txBody>
      </p:sp>
      <p:sp>
        <p:nvSpPr>
          <p:cNvPr id="103" name="Rectangle 2274"/>
          <p:cNvSpPr>
            <a:spLocks noChangeArrowheads="1"/>
          </p:cNvSpPr>
          <p:nvPr/>
        </p:nvSpPr>
        <p:spPr bwMode="auto">
          <a:xfrm>
            <a:off x="3182942" y="4425733"/>
            <a:ext cx="1152525" cy="6283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488" tIns="44450" rIns="90488" bIns="44450">
            <a:spAutoFit/>
          </a:bodyPr>
          <a:lstStyle>
            <a:lvl1pPr>
              <a:spcBef>
                <a:spcPct val="20000"/>
              </a:spcBef>
              <a:buSzPct val="100000"/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SzPct val="100000"/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SzPct val="100000"/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SzPct val="100000"/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50000"/>
              </a:spcBef>
              <a:spcAft>
                <a:spcPts val="600"/>
              </a:spcAft>
              <a:buSzTx/>
              <a:buFontTx/>
              <a:buNone/>
            </a:pPr>
            <a:r>
              <a:rPr lang="en-US" altLang="en-US" sz="1300" dirty="0"/>
              <a:t>Seeking Solutions</a:t>
            </a:r>
            <a:br>
              <a:rPr lang="en-US" altLang="en-US" sz="1300" dirty="0"/>
            </a:br>
            <a:r>
              <a:rPr lang="en-US" altLang="en-US" sz="900" dirty="0"/>
              <a:t>(3)</a:t>
            </a:r>
          </a:p>
        </p:txBody>
      </p:sp>
      <p:sp>
        <p:nvSpPr>
          <p:cNvPr id="104" name="Oval 2089" descr="40%"/>
          <p:cNvSpPr>
            <a:spLocks noChangeArrowheads="1"/>
          </p:cNvSpPr>
          <p:nvPr/>
        </p:nvSpPr>
        <p:spPr bwMode="auto">
          <a:xfrm>
            <a:off x="3218922" y="4305299"/>
            <a:ext cx="1130300" cy="825500"/>
          </a:xfrm>
          <a:prstGeom prst="ellips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SzPct val="100000"/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SzPct val="100000"/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SzPct val="100000"/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SzPct val="100000"/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50000"/>
              </a:spcBef>
              <a:buSzTx/>
              <a:buFontTx/>
              <a:buNone/>
            </a:pPr>
            <a:endParaRPr lang="en-US" altLang="en-US" sz="2400"/>
          </a:p>
        </p:txBody>
      </p:sp>
      <p:sp>
        <p:nvSpPr>
          <p:cNvPr id="6" name="Oval 2089" descr="40%">
            <a:extLst>
              <a:ext uri="{FF2B5EF4-FFF2-40B4-BE49-F238E27FC236}">
                <a16:creationId xmlns:a16="http://schemas.microsoft.com/office/drawing/2014/main" id="{0693CD60-3043-BA1E-9634-F335F7FA088F}"/>
              </a:ext>
            </a:extLst>
          </p:cNvPr>
          <p:cNvSpPr>
            <a:spLocks noChangeArrowheads="1"/>
          </p:cNvSpPr>
          <p:nvPr/>
        </p:nvSpPr>
        <p:spPr bwMode="auto">
          <a:xfrm>
            <a:off x="1678443" y="5203075"/>
            <a:ext cx="1130300" cy="825500"/>
          </a:xfrm>
          <a:prstGeom prst="ellips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SzPct val="100000"/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SzPct val="100000"/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SzPct val="100000"/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SzPct val="100000"/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50000"/>
              </a:spcBef>
              <a:buSzTx/>
              <a:buFontTx/>
              <a:buNone/>
            </a:pPr>
            <a:endParaRPr lang="en-US" altLang="en-US" sz="2400"/>
          </a:p>
        </p:txBody>
      </p:sp>
      <p:sp>
        <p:nvSpPr>
          <p:cNvPr id="9" name="Rectangle 2274">
            <a:extLst>
              <a:ext uri="{FF2B5EF4-FFF2-40B4-BE49-F238E27FC236}">
                <a16:creationId xmlns:a16="http://schemas.microsoft.com/office/drawing/2014/main" id="{61826A6E-E24C-0433-6807-D2F526F0C851}"/>
              </a:ext>
            </a:extLst>
          </p:cNvPr>
          <p:cNvSpPr>
            <a:spLocks noChangeArrowheads="1"/>
          </p:cNvSpPr>
          <p:nvPr/>
        </p:nvSpPr>
        <p:spPr bwMode="auto">
          <a:xfrm>
            <a:off x="1683287" y="5309033"/>
            <a:ext cx="1152525" cy="6283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488" tIns="44450" rIns="90488" bIns="44450">
            <a:spAutoFit/>
          </a:bodyPr>
          <a:lstStyle>
            <a:lvl1pPr>
              <a:spcBef>
                <a:spcPct val="20000"/>
              </a:spcBef>
              <a:buSzPct val="100000"/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SzPct val="100000"/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SzPct val="100000"/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SzPct val="100000"/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50000"/>
              </a:spcBef>
              <a:spcAft>
                <a:spcPts val="600"/>
              </a:spcAft>
              <a:buSzTx/>
              <a:buFontTx/>
              <a:buNone/>
            </a:pPr>
            <a:r>
              <a:rPr lang="en-US" altLang="en-US" sz="1300" dirty="0"/>
              <a:t>Social Science</a:t>
            </a:r>
            <a:br>
              <a:rPr lang="en-US" altLang="en-US" sz="1300" dirty="0"/>
            </a:br>
            <a:r>
              <a:rPr lang="en-US" altLang="en-US" sz="900" dirty="0"/>
              <a:t>(3)</a:t>
            </a:r>
          </a:p>
        </p:txBody>
      </p:sp>
      <p:sp>
        <p:nvSpPr>
          <p:cNvPr id="10" name="Rectangle 2078">
            <a:extLst>
              <a:ext uri="{FF2B5EF4-FFF2-40B4-BE49-F238E27FC236}">
                <a16:creationId xmlns:a16="http://schemas.microsoft.com/office/drawing/2014/main" id="{ED913BB5-56BE-C0D0-94F0-AE673EDE99BF}"/>
              </a:ext>
            </a:extLst>
          </p:cNvPr>
          <p:cNvSpPr>
            <a:spLocks noChangeArrowheads="1"/>
          </p:cNvSpPr>
          <p:nvPr/>
        </p:nvSpPr>
        <p:spPr bwMode="auto">
          <a:xfrm>
            <a:off x="87804" y="5338643"/>
            <a:ext cx="1112838" cy="6899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488" tIns="44450" rIns="90488" bIns="44450">
            <a:spAutoFit/>
          </a:bodyPr>
          <a:lstStyle>
            <a:lvl1pPr>
              <a:spcBef>
                <a:spcPct val="20000"/>
              </a:spcBef>
              <a:buSzPct val="100000"/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SzPct val="100000"/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SzPct val="100000"/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SzPct val="100000"/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50000"/>
              </a:spcBef>
              <a:spcAft>
                <a:spcPts val="600"/>
              </a:spcAft>
              <a:buSzTx/>
              <a:buFontTx/>
              <a:buNone/>
            </a:pPr>
            <a:r>
              <a:rPr lang="en-US" altLang="en-US" sz="1300" dirty="0"/>
              <a:t>WR 227Z</a:t>
            </a:r>
            <a:br>
              <a:rPr lang="en-US" altLang="en-US" sz="1300" dirty="0"/>
            </a:br>
            <a:r>
              <a:rPr lang="en-US" altLang="en-US" sz="900" dirty="0"/>
              <a:t>Technical Writing</a:t>
            </a:r>
          </a:p>
          <a:p>
            <a:pPr algn="ctr">
              <a:spcBef>
                <a:spcPct val="50000"/>
              </a:spcBef>
              <a:spcAft>
                <a:spcPts val="600"/>
              </a:spcAft>
              <a:buSzTx/>
              <a:buFontTx/>
              <a:buNone/>
            </a:pPr>
            <a:r>
              <a:rPr lang="en-US" altLang="en-US" sz="800" dirty="0"/>
              <a:t>F,W,S (4) </a:t>
            </a:r>
          </a:p>
        </p:txBody>
      </p:sp>
      <p:sp>
        <p:nvSpPr>
          <p:cNvPr id="11" name="Oval 2140" descr="40%">
            <a:extLst>
              <a:ext uri="{FF2B5EF4-FFF2-40B4-BE49-F238E27FC236}">
                <a16:creationId xmlns:a16="http://schemas.microsoft.com/office/drawing/2014/main" id="{D28883DF-8830-CAE2-961C-66266652D404}"/>
              </a:ext>
            </a:extLst>
          </p:cNvPr>
          <p:cNvSpPr>
            <a:spLocks noChangeArrowheads="1"/>
          </p:cNvSpPr>
          <p:nvPr/>
        </p:nvSpPr>
        <p:spPr bwMode="auto">
          <a:xfrm>
            <a:off x="6380751" y="3179240"/>
            <a:ext cx="1130300" cy="793211"/>
          </a:xfrm>
          <a:prstGeom prst="ellips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SzPct val="100000"/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SzPct val="100000"/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SzPct val="100000"/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SzPct val="100000"/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ts val="0"/>
              </a:spcBef>
              <a:buSzTx/>
              <a:buFontTx/>
              <a:buNone/>
            </a:pPr>
            <a:r>
              <a:rPr lang="en-US" altLang="en-US" sz="1300" dirty="0"/>
              <a:t>NSE 467 </a:t>
            </a:r>
          </a:p>
          <a:p>
            <a:pPr algn="ctr">
              <a:spcBef>
                <a:spcPts val="0"/>
              </a:spcBef>
              <a:buSzTx/>
              <a:buFontTx/>
              <a:buNone/>
            </a:pPr>
            <a:r>
              <a:rPr lang="en-US" altLang="en-US" sz="900" dirty="0"/>
              <a:t>Thermal </a:t>
            </a:r>
          </a:p>
          <a:p>
            <a:pPr algn="ctr">
              <a:spcBef>
                <a:spcPts val="0"/>
              </a:spcBef>
              <a:buSzTx/>
              <a:buFontTx/>
              <a:buNone/>
            </a:pPr>
            <a:r>
              <a:rPr lang="en-US" altLang="en-US" sz="900" dirty="0"/>
              <a:t>Hydraulics</a:t>
            </a:r>
          </a:p>
          <a:p>
            <a:pPr algn="ctr">
              <a:spcBef>
                <a:spcPts val="0"/>
              </a:spcBef>
              <a:buSzTx/>
              <a:buFontTx/>
              <a:buNone/>
            </a:pPr>
            <a:r>
              <a:rPr lang="en-US" altLang="en-US" sz="800" dirty="0"/>
              <a:t>(4)</a:t>
            </a:r>
          </a:p>
        </p:txBody>
      </p:sp>
      <p:sp>
        <p:nvSpPr>
          <p:cNvPr id="14" name="Oval 2140" descr="40%">
            <a:extLst>
              <a:ext uri="{FF2B5EF4-FFF2-40B4-BE49-F238E27FC236}">
                <a16:creationId xmlns:a16="http://schemas.microsoft.com/office/drawing/2014/main" id="{07001207-972C-21E0-2E78-5AF1EE772B2E}"/>
              </a:ext>
            </a:extLst>
          </p:cNvPr>
          <p:cNvSpPr>
            <a:spLocks noChangeArrowheads="1"/>
          </p:cNvSpPr>
          <p:nvPr/>
        </p:nvSpPr>
        <p:spPr bwMode="auto">
          <a:xfrm>
            <a:off x="3166474" y="5259388"/>
            <a:ext cx="1130300" cy="793211"/>
          </a:xfrm>
          <a:prstGeom prst="ellips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SzPct val="100000"/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SzPct val="100000"/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SzPct val="100000"/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SzPct val="100000"/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ts val="0"/>
              </a:spcBef>
              <a:buSzTx/>
              <a:buFontTx/>
              <a:buNone/>
            </a:pPr>
            <a:r>
              <a:rPr lang="en-US" altLang="en-US" sz="1300" dirty="0"/>
              <a:t>Free </a:t>
            </a:r>
          </a:p>
          <a:p>
            <a:pPr algn="ctr">
              <a:spcBef>
                <a:spcPts val="0"/>
              </a:spcBef>
              <a:buSzTx/>
              <a:buFontTx/>
              <a:buNone/>
            </a:pPr>
            <a:r>
              <a:rPr lang="en-US" altLang="en-US" sz="1300" dirty="0"/>
              <a:t>Elective</a:t>
            </a:r>
          </a:p>
          <a:p>
            <a:pPr algn="ctr">
              <a:spcBef>
                <a:spcPts val="0"/>
              </a:spcBef>
              <a:buSzTx/>
              <a:buFontTx/>
              <a:buNone/>
            </a:pPr>
            <a:r>
              <a:rPr lang="en-US" altLang="en-US" sz="800" dirty="0"/>
              <a:t>(3)</a:t>
            </a:r>
          </a:p>
        </p:txBody>
      </p:sp>
      <p:sp>
        <p:nvSpPr>
          <p:cNvPr id="3" name="Rectangle 2255">
            <a:extLst>
              <a:ext uri="{FF2B5EF4-FFF2-40B4-BE49-F238E27FC236}">
                <a16:creationId xmlns:a16="http://schemas.microsoft.com/office/drawing/2014/main" id="{32F5C24B-8764-CBB4-FA3D-74516390D3BA}"/>
              </a:ext>
            </a:extLst>
          </p:cNvPr>
          <p:cNvSpPr>
            <a:spLocks noChangeArrowheads="1"/>
          </p:cNvSpPr>
          <p:nvPr/>
        </p:nvSpPr>
        <p:spPr bwMode="auto">
          <a:xfrm>
            <a:off x="-17070" y="2035286"/>
            <a:ext cx="1014413" cy="212879"/>
          </a:xfrm>
          <a:prstGeom prst="rect">
            <a:avLst/>
          </a:prstGeom>
          <a:noFill/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0488" tIns="44450" rIns="90488" bIns="44450" anchor="t">
            <a:spAutoFit/>
          </a:bodyPr>
          <a:lstStyle>
            <a:lvl1pPr algn="l">
              <a:spcBef>
                <a:spcPct val="20000"/>
              </a:spcBef>
              <a:buSzPct val="100000"/>
              <a:buChar char="•"/>
              <a:defRPr sz="3200">
                <a:solidFill>
                  <a:schemeClr val="tx1"/>
                </a:solidFill>
                <a:latin typeface="Times New Roman" charset="0"/>
              </a:defRPr>
            </a:lvl1pPr>
            <a:lvl2pPr marL="742950" indent="-285750" algn="l">
              <a:spcBef>
                <a:spcPct val="20000"/>
              </a:spcBef>
              <a:buSzPct val="100000"/>
              <a:buChar char="–"/>
              <a:defRPr sz="2800">
                <a:solidFill>
                  <a:schemeClr val="tx1"/>
                </a:solidFill>
                <a:latin typeface="Times New Roman" charset="0"/>
              </a:defRPr>
            </a:lvl2pPr>
            <a:lvl3pPr marL="1143000" indent="-228600" algn="l">
              <a:spcBef>
                <a:spcPct val="20000"/>
              </a:spcBef>
              <a:buSzPct val="100000"/>
              <a:buChar char="•"/>
              <a:defRPr sz="2400">
                <a:solidFill>
                  <a:schemeClr val="tx1"/>
                </a:solidFill>
                <a:latin typeface="Times New Roman" charset="0"/>
              </a:defRPr>
            </a:lvl3pPr>
            <a:lvl4pPr marL="1600200" indent="-228600" algn="l">
              <a:spcBef>
                <a:spcPct val="20000"/>
              </a:spcBef>
              <a:buSzPct val="100000"/>
              <a:buChar char="–"/>
              <a:defRPr sz="2000">
                <a:solidFill>
                  <a:schemeClr val="tx1"/>
                </a:solidFill>
                <a:latin typeface="Times New Roman" charset="0"/>
              </a:defRPr>
            </a:lvl4pPr>
            <a:lvl5pPr marL="2057400" indent="-228600" algn="l">
              <a:spcBef>
                <a:spcPct val="20000"/>
              </a:spcBef>
              <a:buSzPct val="100000"/>
              <a:buChar char="•"/>
              <a:defRPr sz="2000">
                <a:solidFill>
                  <a:schemeClr val="tx1"/>
                </a:solidFill>
                <a:latin typeface="Times New Roman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 algn="ctr">
              <a:spcBef>
                <a:spcPct val="50000"/>
              </a:spcBef>
              <a:buSzTx/>
              <a:buFontTx/>
              <a:buNone/>
              <a:defRPr/>
            </a:pPr>
            <a:r>
              <a:rPr lang="en-US" altLang="en-US" sz="800" b="0" dirty="0">
                <a:latin typeface="Times New Roman"/>
                <a:cs typeface="Times New Roman"/>
              </a:rPr>
              <a:t>NSE 235, MTH 256</a:t>
            </a:r>
            <a:endParaRPr lang="en-US" altLang="en-US" sz="800" b="0" dirty="0"/>
          </a:p>
        </p:txBody>
      </p:sp>
      <p:sp>
        <p:nvSpPr>
          <p:cNvPr id="4" name="Rectangle 2255">
            <a:extLst>
              <a:ext uri="{FF2B5EF4-FFF2-40B4-BE49-F238E27FC236}">
                <a16:creationId xmlns:a16="http://schemas.microsoft.com/office/drawing/2014/main" id="{50DA7E15-0B3D-0550-4E49-5CA037B70352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58981" y="2105353"/>
            <a:ext cx="1014413" cy="211138"/>
          </a:xfrm>
          <a:prstGeom prst="rect">
            <a:avLst/>
          </a:prstGeom>
          <a:noFill/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0488" tIns="44450" rIns="90488" bIns="44450" anchor="t">
            <a:spAutoFit/>
          </a:bodyPr>
          <a:lstStyle>
            <a:lvl1pPr algn="l">
              <a:spcBef>
                <a:spcPct val="20000"/>
              </a:spcBef>
              <a:buSzPct val="100000"/>
              <a:buChar char="•"/>
              <a:defRPr sz="3200">
                <a:solidFill>
                  <a:schemeClr val="tx1"/>
                </a:solidFill>
                <a:latin typeface="Times New Roman" charset="0"/>
              </a:defRPr>
            </a:lvl1pPr>
            <a:lvl2pPr marL="742950" indent="-285750" algn="l">
              <a:spcBef>
                <a:spcPct val="20000"/>
              </a:spcBef>
              <a:buSzPct val="100000"/>
              <a:buChar char="–"/>
              <a:defRPr sz="2800">
                <a:solidFill>
                  <a:schemeClr val="tx1"/>
                </a:solidFill>
                <a:latin typeface="Times New Roman" charset="0"/>
              </a:defRPr>
            </a:lvl2pPr>
            <a:lvl3pPr marL="1143000" indent="-228600" algn="l">
              <a:spcBef>
                <a:spcPct val="20000"/>
              </a:spcBef>
              <a:buSzPct val="100000"/>
              <a:buChar char="•"/>
              <a:defRPr sz="2400">
                <a:solidFill>
                  <a:schemeClr val="tx1"/>
                </a:solidFill>
                <a:latin typeface="Times New Roman" charset="0"/>
              </a:defRPr>
            </a:lvl3pPr>
            <a:lvl4pPr marL="1600200" indent="-228600" algn="l">
              <a:spcBef>
                <a:spcPct val="20000"/>
              </a:spcBef>
              <a:buSzPct val="100000"/>
              <a:buChar char="–"/>
              <a:defRPr sz="2000">
                <a:solidFill>
                  <a:schemeClr val="tx1"/>
                </a:solidFill>
                <a:latin typeface="Times New Roman" charset="0"/>
              </a:defRPr>
            </a:lvl4pPr>
            <a:lvl5pPr marL="2057400" indent="-228600" algn="l">
              <a:spcBef>
                <a:spcPct val="20000"/>
              </a:spcBef>
              <a:buSzPct val="100000"/>
              <a:buChar char="•"/>
              <a:defRPr sz="2000">
                <a:solidFill>
                  <a:schemeClr val="tx1"/>
                </a:solidFill>
                <a:latin typeface="Times New Roman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 algn="ctr">
              <a:spcBef>
                <a:spcPct val="50000"/>
              </a:spcBef>
              <a:buSzTx/>
              <a:buFontTx/>
              <a:buNone/>
              <a:defRPr/>
            </a:pPr>
            <a:r>
              <a:rPr lang="en-US" altLang="en-US" sz="800" b="0" dirty="0">
                <a:latin typeface="Times New Roman"/>
                <a:cs typeface="Times New Roman"/>
              </a:rPr>
              <a:t>NSE 310</a:t>
            </a:r>
            <a:endParaRPr lang="en-US" altLang="en-US" sz="800" b="0" dirty="0"/>
          </a:p>
        </p:txBody>
      </p:sp>
      <p:sp>
        <p:nvSpPr>
          <p:cNvPr id="5" name="Rectangle 2255">
            <a:extLst>
              <a:ext uri="{FF2B5EF4-FFF2-40B4-BE49-F238E27FC236}">
                <a16:creationId xmlns:a16="http://schemas.microsoft.com/office/drawing/2014/main" id="{36CA1A33-4B01-21F3-6892-7390EADBF760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30864" y="3239699"/>
            <a:ext cx="1014413" cy="211138"/>
          </a:xfrm>
          <a:prstGeom prst="rect">
            <a:avLst/>
          </a:prstGeom>
          <a:noFill/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0488" tIns="44450" rIns="90488" bIns="44450" anchor="t">
            <a:spAutoFit/>
          </a:bodyPr>
          <a:lstStyle>
            <a:lvl1pPr algn="l">
              <a:spcBef>
                <a:spcPct val="20000"/>
              </a:spcBef>
              <a:buSzPct val="100000"/>
              <a:buChar char="•"/>
              <a:defRPr sz="3200">
                <a:solidFill>
                  <a:schemeClr val="tx1"/>
                </a:solidFill>
                <a:latin typeface="Times New Roman" charset="0"/>
              </a:defRPr>
            </a:lvl1pPr>
            <a:lvl2pPr marL="742950" indent="-285750" algn="l">
              <a:spcBef>
                <a:spcPct val="20000"/>
              </a:spcBef>
              <a:buSzPct val="100000"/>
              <a:buChar char="–"/>
              <a:defRPr sz="2800">
                <a:solidFill>
                  <a:schemeClr val="tx1"/>
                </a:solidFill>
                <a:latin typeface="Times New Roman" charset="0"/>
              </a:defRPr>
            </a:lvl2pPr>
            <a:lvl3pPr marL="1143000" indent="-228600" algn="l">
              <a:spcBef>
                <a:spcPct val="20000"/>
              </a:spcBef>
              <a:buSzPct val="100000"/>
              <a:buChar char="•"/>
              <a:defRPr sz="2400">
                <a:solidFill>
                  <a:schemeClr val="tx1"/>
                </a:solidFill>
                <a:latin typeface="Times New Roman" charset="0"/>
              </a:defRPr>
            </a:lvl3pPr>
            <a:lvl4pPr marL="1600200" indent="-228600" algn="l">
              <a:spcBef>
                <a:spcPct val="20000"/>
              </a:spcBef>
              <a:buSzPct val="100000"/>
              <a:buChar char="–"/>
              <a:defRPr sz="2000">
                <a:solidFill>
                  <a:schemeClr val="tx1"/>
                </a:solidFill>
                <a:latin typeface="Times New Roman" charset="0"/>
              </a:defRPr>
            </a:lvl4pPr>
            <a:lvl5pPr marL="2057400" indent="-228600" algn="l">
              <a:spcBef>
                <a:spcPct val="20000"/>
              </a:spcBef>
              <a:buSzPct val="100000"/>
              <a:buChar char="•"/>
              <a:defRPr sz="2000">
                <a:solidFill>
                  <a:schemeClr val="tx1"/>
                </a:solidFill>
                <a:latin typeface="Times New Roman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 algn="ctr">
              <a:spcBef>
                <a:spcPct val="50000"/>
              </a:spcBef>
              <a:buSzTx/>
              <a:buFontTx/>
              <a:buNone/>
              <a:defRPr/>
            </a:pPr>
            <a:r>
              <a:rPr lang="en-US" altLang="en-US" sz="800" b="0" dirty="0"/>
              <a:t>MTH 254</a:t>
            </a:r>
          </a:p>
        </p:txBody>
      </p:sp>
      <p:sp>
        <p:nvSpPr>
          <p:cNvPr id="7" name="Rectangle 2255">
            <a:extLst>
              <a:ext uri="{FF2B5EF4-FFF2-40B4-BE49-F238E27FC236}">
                <a16:creationId xmlns:a16="http://schemas.microsoft.com/office/drawing/2014/main" id="{18228A46-79A6-D41F-E697-AB4FEDDF5F94}"/>
              </a:ext>
            </a:extLst>
          </p:cNvPr>
          <p:cNvSpPr>
            <a:spLocks noChangeArrowheads="1"/>
          </p:cNvSpPr>
          <p:nvPr/>
        </p:nvSpPr>
        <p:spPr bwMode="auto">
          <a:xfrm>
            <a:off x="-259820" y="4077614"/>
            <a:ext cx="1014413" cy="211138"/>
          </a:xfrm>
          <a:prstGeom prst="rect">
            <a:avLst/>
          </a:prstGeom>
          <a:noFill/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0488" tIns="44450" rIns="90488" bIns="44450" anchor="t">
            <a:spAutoFit/>
          </a:bodyPr>
          <a:lstStyle>
            <a:lvl1pPr algn="l">
              <a:spcBef>
                <a:spcPct val="20000"/>
              </a:spcBef>
              <a:buSzPct val="100000"/>
              <a:buChar char="•"/>
              <a:defRPr sz="3200">
                <a:solidFill>
                  <a:schemeClr val="tx1"/>
                </a:solidFill>
                <a:latin typeface="Times New Roman" charset="0"/>
              </a:defRPr>
            </a:lvl1pPr>
            <a:lvl2pPr marL="742950" indent="-285750" algn="l">
              <a:spcBef>
                <a:spcPct val="20000"/>
              </a:spcBef>
              <a:buSzPct val="100000"/>
              <a:buChar char="–"/>
              <a:defRPr sz="2800">
                <a:solidFill>
                  <a:schemeClr val="tx1"/>
                </a:solidFill>
                <a:latin typeface="Times New Roman" charset="0"/>
              </a:defRPr>
            </a:lvl2pPr>
            <a:lvl3pPr marL="1143000" indent="-228600" algn="l">
              <a:spcBef>
                <a:spcPct val="20000"/>
              </a:spcBef>
              <a:buSzPct val="100000"/>
              <a:buChar char="•"/>
              <a:defRPr sz="2400">
                <a:solidFill>
                  <a:schemeClr val="tx1"/>
                </a:solidFill>
                <a:latin typeface="Times New Roman" charset="0"/>
              </a:defRPr>
            </a:lvl3pPr>
            <a:lvl4pPr marL="1600200" indent="-228600" algn="l">
              <a:spcBef>
                <a:spcPct val="20000"/>
              </a:spcBef>
              <a:buSzPct val="100000"/>
              <a:buChar char="–"/>
              <a:defRPr sz="2000">
                <a:solidFill>
                  <a:schemeClr val="tx1"/>
                </a:solidFill>
                <a:latin typeface="Times New Roman" charset="0"/>
              </a:defRPr>
            </a:lvl4pPr>
            <a:lvl5pPr marL="2057400" indent="-228600" algn="l">
              <a:spcBef>
                <a:spcPct val="20000"/>
              </a:spcBef>
              <a:buSzPct val="100000"/>
              <a:buChar char="•"/>
              <a:defRPr sz="2000">
                <a:solidFill>
                  <a:schemeClr val="tx1"/>
                </a:solidFill>
                <a:latin typeface="Times New Roman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 algn="ctr">
              <a:spcBef>
                <a:spcPct val="50000"/>
              </a:spcBef>
              <a:buSzTx/>
              <a:buFontTx/>
              <a:buNone/>
              <a:defRPr/>
            </a:pPr>
            <a:r>
              <a:rPr lang="en-US" altLang="en-US" sz="800" b="0" dirty="0">
                <a:latin typeface="Times New Roman"/>
                <a:cs typeface="Times New Roman"/>
              </a:rPr>
              <a:t>NSE 236</a:t>
            </a:r>
            <a:endParaRPr lang="en-US" altLang="en-US" sz="800" b="0" dirty="0"/>
          </a:p>
        </p:txBody>
      </p:sp>
      <p:sp>
        <p:nvSpPr>
          <p:cNvPr id="8" name="Rectangle 2255">
            <a:extLst>
              <a:ext uri="{FF2B5EF4-FFF2-40B4-BE49-F238E27FC236}">
                <a16:creationId xmlns:a16="http://schemas.microsoft.com/office/drawing/2014/main" id="{F458D58D-742B-0CD0-A05B-2218939EE846}"/>
              </a:ext>
            </a:extLst>
          </p:cNvPr>
          <p:cNvSpPr>
            <a:spLocks noChangeArrowheads="1"/>
          </p:cNvSpPr>
          <p:nvPr/>
        </p:nvSpPr>
        <p:spPr bwMode="auto">
          <a:xfrm>
            <a:off x="2844928" y="2037556"/>
            <a:ext cx="1014413" cy="211138"/>
          </a:xfrm>
          <a:prstGeom prst="rect">
            <a:avLst/>
          </a:prstGeom>
          <a:noFill/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0488" tIns="44450" rIns="90488" bIns="44450" anchor="t">
            <a:spAutoFit/>
          </a:bodyPr>
          <a:lstStyle>
            <a:lvl1pPr algn="l">
              <a:spcBef>
                <a:spcPct val="20000"/>
              </a:spcBef>
              <a:buSzPct val="100000"/>
              <a:buChar char="•"/>
              <a:defRPr sz="3200">
                <a:solidFill>
                  <a:schemeClr val="tx1"/>
                </a:solidFill>
                <a:latin typeface="Times New Roman" charset="0"/>
              </a:defRPr>
            </a:lvl1pPr>
            <a:lvl2pPr marL="742950" indent="-285750" algn="l">
              <a:spcBef>
                <a:spcPct val="20000"/>
              </a:spcBef>
              <a:buSzPct val="100000"/>
              <a:buChar char="–"/>
              <a:defRPr sz="2800">
                <a:solidFill>
                  <a:schemeClr val="tx1"/>
                </a:solidFill>
                <a:latin typeface="Times New Roman" charset="0"/>
              </a:defRPr>
            </a:lvl2pPr>
            <a:lvl3pPr marL="1143000" indent="-228600" algn="l">
              <a:spcBef>
                <a:spcPct val="20000"/>
              </a:spcBef>
              <a:buSzPct val="100000"/>
              <a:buChar char="•"/>
              <a:defRPr sz="2400">
                <a:solidFill>
                  <a:schemeClr val="tx1"/>
                </a:solidFill>
                <a:latin typeface="Times New Roman" charset="0"/>
              </a:defRPr>
            </a:lvl3pPr>
            <a:lvl4pPr marL="1600200" indent="-228600" algn="l">
              <a:spcBef>
                <a:spcPct val="20000"/>
              </a:spcBef>
              <a:buSzPct val="100000"/>
              <a:buChar char="–"/>
              <a:defRPr sz="2000">
                <a:solidFill>
                  <a:schemeClr val="tx1"/>
                </a:solidFill>
                <a:latin typeface="Times New Roman" charset="0"/>
              </a:defRPr>
            </a:lvl4pPr>
            <a:lvl5pPr marL="2057400" indent="-228600" algn="l">
              <a:spcBef>
                <a:spcPct val="20000"/>
              </a:spcBef>
              <a:buSzPct val="100000"/>
              <a:buChar char="•"/>
              <a:defRPr sz="2000">
                <a:solidFill>
                  <a:schemeClr val="tx1"/>
                </a:solidFill>
                <a:latin typeface="Times New Roman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 algn="ctr">
              <a:spcBef>
                <a:spcPct val="50000"/>
              </a:spcBef>
              <a:buSzTx/>
              <a:buFontTx/>
              <a:buNone/>
              <a:defRPr/>
            </a:pPr>
            <a:r>
              <a:rPr lang="en-US" altLang="en-US" sz="800" b="0" dirty="0">
                <a:latin typeface="Times New Roman"/>
                <a:cs typeface="Times New Roman"/>
              </a:rPr>
              <a:t>NSE 330</a:t>
            </a:r>
            <a:endParaRPr lang="en-US" altLang="en-US" sz="800" b="0" dirty="0"/>
          </a:p>
        </p:txBody>
      </p:sp>
      <p:sp>
        <p:nvSpPr>
          <p:cNvPr id="13" name="Rectangle 2255">
            <a:extLst>
              <a:ext uri="{FF2B5EF4-FFF2-40B4-BE49-F238E27FC236}">
                <a16:creationId xmlns:a16="http://schemas.microsoft.com/office/drawing/2014/main" id="{5101388F-6900-2843-B895-7EAE9E688917}"/>
              </a:ext>
            </a:extLst>
          </p:cNvPr>
          <p:cNvSpPr>
            <a:spLocks noChangeArrowheads="1"/>
          </p:cNvSpPr>
          <p:nvPr/>
        </p:nvSpPr>
        <p:spPr bwMode="auto">
          <a:xfrm>
            <a:off x="4375651" y="4138832"/>
            <a:ext cx="1014413" cy="211138"/>
          </a:xfrm>
          <a:prstGeom prst="rect">
            <a:avLst/>
          </a:prstGeom>
          <a:noFill/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0488" tIns="44450" rIns="90488" bIns="44450" anchor="t">
            <a:spAutoFit/>
          </a:bodyPr>
          <a:lstStyle>
            <a:lvl1pPr algn="l">
              <a:spcBef>
                <a:spcPct val="20000"/>
              </a:spcBef>
              <a:buSzPct val="100000"/>
              <a:buChar char="•"/>
              <a:defRPr sz="3200">
                <a:solidFill>
                  <a:schemeClr val="tx1"/>
                </a:solidFill>
                <a:latin typeface="Times New Roman" charset="0"/>
              </a:defRPr>
            </a:lvl1pPr>
            <a:lvl2pPr marL="742950" indent="-285750" algn="l">
              <a:spcBef>
                <a:spcPct val="20000"/>
              </a:spcBef>
              <a:buSzPct val="100000"/>
              <a:buChar char="–"/>
              <a:defRPr sz="2800">
                <a:solidFill>
                  <a:schemeClr val="tx1"/>
                </a:solidFill>
                <a:latin typeface="Times New Roman" charset="0"/>
              </a:defRPr>
            </a:lvl2pPr>
            <a:lvl3pPr marL="1143000" indent="-228600" algn="l">
              <a:spcBef>
                <a:spcPct val="20000"/>
              </a:spcBef>
              <a:buSzPct val="100000"/>
              <a:buChar char="•"/>
              <a:defRPr sz="2400">
                <a:solidFill>
                  <a:schemeClr val="tx1"/>
                </a:solidFill>
                <a:latin typeface="Times New Roman" charset="0"/>
              </a:defRPr>
            </a:lvl3pPr>
            <a:lvl4pPr marL="1600200" indent="-228600" algn="l">
              <a:spcBef>
                <a:spcPct val="20000"/>
              </a:spcBef>
              <a:buSzPct val="100000"/>
              <a:buChar char="–"/>
              <a:defRPr sz="2000">
                <a:solidFill>
                  <a:schemeClr val="tx1"/>
                </a:solidFill>
                <a:latin typeface="Times New Roman" charset="0"/>
              </a:defRPr>
            </a:lvl4pPr>
            <a:lvl5pPr marL="2057400" indent="-228600" algn="l">
              <a:spcBef>
                <a:spcPct val="20000"/>
              </a:spcBef>
              <a:buSzPct val="100000"/>
              <a:buChar char="•"/>
              <a:defRPr sz="2000">
                <a:solidFill>
                  <a:schemeClr val="tx1"/>
                </a:solidFill>
                <a:latin typeface="Times New Roman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 algn="ctr">
              <a:spcBef>
                <a:spcPct val="50000"/>
              </a:spcBef>
              <a:buSzTx/>
              <a:buFontTx/>
              <a:buNone/>
              <a:defRPr/>
            </a:pPr>
            <a:r>
              <a:rPr lang="en-US" altLang="en-US" sz="800" b="0" dirty="0"/>
              <a:t>NSE 351</a:t>
            </a:r>
          </a:p>
        </p:txBody>
      </p:sp>
      <p:sp>
        <p:nvSpPr>
          <p:cNvPr id="16" name="Rectangle 2255">
            <a:extLst>
              <a:ext uri="{FF2B5EF4-FFF2-40B4-BE49-F238E27FC236}">
                <a16:creationId xmlns:a16="http://schemas.microsoft.com/office/drawing/2014/main" id="{4679ECFA-4DCC-6113-B85C-3BCB7DD6E810}"/>
              </a:ext>
            </a:extLst>
          </p:cNvPr>
          <p:cNvSpPr>
            <a:spLocks noChangeArrowheads="1"/>
          </p:cNvSpPr>
          <p:nvPr/>
        </p:nvSpPr>
        <p:spPr bwMode="auto">
          <a:xfrm>
            <a:off x="5809470" y="2058812"/>
            <a:ext cx="1014413" cy="211138"/>
          </a:xfrm>
          <a:prstGeom prst="rect">
            <a:avLst/>
          </a:prstGeom>
          <a:noFill/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0488" tIns="44450" rIns="90488" bIns="44450" anchor="t">
            <a:spAutoFit/>
          </a:bodyPr>
          <a:lstStyle>
            <a:lvl1pPr algn="l">
              <a:spcBef>
                <a:spcPct val="20000"/>
              </a:spcBef>
              <a:buSzPct val="100000"/>
              <a:buChar char="•"/>
              <a:defRPr sz="3200">
                <a:solidFill>
                  <a:schemeClr val="tx1"/>
                </a:solidFill>
                <a:latin typeface="Times New Roman" charset="0"/>
              </a:defRPr>
            </a:lvl1pPr>
            <a:lvl2pPr marL="742950" indent="-285750" algn="l">
              <a:spcBef>
                <a:spcPct val="20000"/>
              </a:spcBef>
              <a:buSzPct val="100000"/>
              <a:buChar char="–"/>
              <a:defRPr sz="2800">
                <a:solidFill>
                  <a:schemeClr val="tx1"/>
                </a:solidFill>
                <a:latin typeface="Times New Roman" charset="0"/>
              </a:defRPr>
            </a:lvl2pPr>
            <a:lvl3pPr marL="1143000" indent="-228600" algn="l">
              <a:spcBef>
                <a:spcPct val="20000"/>
              </a:spcBef>
              <a:buSzPct val="100000"/>
              <a:buChar char="•"/>
              <a:defRPr sz="2400">
                <a:solidFill>
                  <a:schemeClr val="tx1"/>
                </a:solidFill>
                <a:latin typeface="Times New Roman" charset="0"/>
              </a:defRPr>
            </a:lvl3pPr>
            <a:lvl4pPr marL="1600200" indent="-228600" algn="l">
              <a:spcBef>
                <a:spcPct val="20000"/>
              </a:spcBef>
              <a:buSzPct val="100000"/>
              <a:buChar char="–"/>
              <a:defRPr sz="2000">
                <a:solidFill>
                  <a:schemeClr val="tx1"/>
                </a:solidFill>
                <a:latin typeface="Times New Roman" charset="0"/>
              </a:defRPr>
            </a:lvl4pPr>
            <a:lvl5pPr marL="2057400" indent="-228600" algn="l">
              <a:spcBef>
                <a:spcPct val="20000"/>
              </a:spcBef>
              <a:buSzPct val="100000"/>
              <a:buChar char="•"/>
              <a:defRPr sz="2000">
                <a:solidFill>
                  <a:schemeClr val="tx1"/>
                </a:solidFill>
                <a:latin typeface="Times New Roman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 algn="ctr">
              <a:spcBef>
                <a:spcPct val="50000"/>
              </a:spcBef>
              <a:buSzTx/>
              <a:buFontTx/>
              <a:buNone/>
              <a:defRPr/>
            </a:pPr>
            <a:r>
              <a:rPr lang="en-US" altLang="en-US" sz="800" b="0" dirty="0"/>
              <a:t>NSE 472</a:t>
            </a:r>
          </a:p>
        </p:txBody>
      </p:sp>
      <p:sp>
        <p:nvSpPr>
          <p:cNvPr id="17" name="Rectangle 2255">
            <a:extLst>
              <a:ext uri="{FF2B5EF4-FFF2-40B4-BE49-F238E27FC236}">
                <a16:creationId xmlns:a16="http://schemas.microsoft.com/office/drawing/2014/main" id="{E1866A8C-EB5F-5BA0-D02E-C5BFEF0FD957}"/>
              </a:ext>
            </a:extLst>
          </p:cNvPr>
          <p:cNvSpPr>
            <a:spLocks noChangeArrowheads="1"/>
          </p:cNvSpPr>
          <p:nvPr/>
        </p:nvSpPr>
        <p:spPr bwMode="auto">
          <a:xfrm>
            <a:off x="5873750" y="3118945"/>
            <a:ext cx="1014413" cy="211138"/>
          </a:xfrm>
          <a:prstGeom prst="rect">
            <a:avLst/>
          </a:prstGeom>
          <a:noFill/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0488" tIns="44450" rIns="90488" bIns="44450" anchor="t">
            <a:spAutoFit/>
          </a:bodyPr>
          <a:lstStyle>
            <a:lvl1pPr algn="l">
              <a:spcBef>
                <a:spcPct val="20000"/>
              </a:spcBef>
              <a:buSzPct val="100000"/>
              <a:buChar char="•"/>
              <a:defRPr sz="3200">
                <a:solidFill>
                  <a:schemeClr val="tx1"/>
                </a:solidFill>
                <a:latin typeface="Times New Roman" charset="0"/>
              </a:defRPr>
            </a:lvl1pPr>
            <a:lvl2pPr marL="742950" indent="-285750" algn="l">
              <a:spcBef>
                <a:spcPct val="20000"/>
              </a:spcBef>
              <a:buSzPct val="100000"/>
              <a:buChar char="–"/>
              <a:defRPr sz="2800">
                <a:solidFill>
                  <a:schemeClr val="tx1"/>
                </a:solidFill>
                <a:latin typeface="Times New Roman" charset="0"/>
              </a:defRPr>
            </a:lvl2pPr>
            <a:lvl3pPr marL="1143000" indent="-228600" algn="l">
              <a:spcBef>
                <a:spcPct val="20000"/>
              </a:spcBef>
              <a:buSzPct val="100000"/>
              <a:buChar char="•"/>
              <a:defRPr sz="2400">
                <a:solidFill>
                  <a:schemeClr val="tx1"/>
                </a:solidFill>
                <a:latin typeface="Times New Roman" charset="0"/>
              </a:defRPr>
            </a:lvl3pPr>
            <a:lvl4pPr marL="1600200" indent="-228600" algn="l">
              <a:spcBef>
                <a:spcPct val="20000"/>
              </a:spcBef>
              <a:buSzPct val="100000"/>
              <a:buChar char="–"/>
              <a:defRPr sz="2000">
                <a:solidFill>
                  <a:schemeClr val="tx1"/>
                </a:solidFill>
                <a:latin typeface="Times New Roman" charset="0"/>
              </a:defRPr>
            </a:lvl4pPr>
            <a:lvl5pPr marL="2057400" indent="-228600" algn="l">
              <a:spcBef>
                <a:spcPct val="20000"/>
              </a:spcBef>
              <a:buSzPct val="100000"/>
              <a:buChar char="•"/>
              <a:defRPr sz="2000">
                <a:solidFill>
                  <a:schemeClr val="tx1"/>
                </a:solidFill>
                <a:latin typeface="Times New Roman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 algn="ctr">
              <a:spcBef>
                <a:spcPct val="50000"/>
              </a:spcBef>
              <a:buSzTx/>
              <a:buFontTx/>
              <a:buNone/>
              <a:defRPr/>
            </a:pPr>
            <a:r>
              <a:rPr lang="en-US" altLang="en-US" sz="800" b="0" dirty="0"/>
              <a:t>NSE 330</a:t>
            </a:r>
          </a:p>
        </p:txBody>
      </p:sp>
      <p:sp>
        <p:nvSpPr>
          <p:cNvPr id="18" name="Rectangle 2255">
            <a:extLst>
              <a:ext uri="{FF2B5EF4-FFF2-40B4-BE49-F238E27FC236}">
                <a16:creationId xmlns:a16="http://schemas.microsoft.com/office/drawing/2014/main" id="{EE5C2B24-8CD2-1220-B204-791596D4DC8F}"/>
              </a:ext>
            </a:extLst>
          </p:cNvPr>
          <p:cNvSpPr>
            <a:spLocks noChangeArrowheads="1"/>
          </p:cNvSpPr>
          <p:nvPr/>
        </p:nvSpPr>
        <p:spPr bwMode="auto">
          <a:xfrm>
            <a:off x="7460276" y="2101955"/>
            <a:ext cx="1014413" cy="335989"/>
          </a:xfrm>
          <a:prstGeom prst="rect">
            <a:avLst/>
          </a:prstGeom>
          <a:noFill/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0488" tIns="44450" rIns="90488" bIns="44450" anchor="t">
            <a:spAutoFit/>
          </a:bodyPr>
          <a:lstStyle>
            <a:lvl1pPr algn="l">
              <a:spcBef>
                <a:spcPct val="20000"/>
              </a:spcBef>
              <a:buSzPct val="100000"/>
              <a:buChar char="•"/>
              <a:defRPr sz="3200">
                <a:solidFill>
                  <a:schemeClr val="tx1"/>
                </a:solidFill>
                <a:latin typeface="Times New Roman" charset="0"/>
              </a:defRPr>
            </a:lvl1pPr>
            <a:lvl2pPr marL="742950" indent="-285750" algn="l">
              <a:spcBef>
                <a:spcPct val="20000"/>
              </a:spcBef>
              <a:buSzPct val="100000"/>
              <a:buChar char="–"/>
              <a:defRPr sz="2800">
                <a:solidFill>
                  <a:schemeClr val="tx1"/>
                </a:solidFill>
                <a:latin typeface="Times New Roman" charset="0"/>
              </a:defRPr>
            </a:lvl2pPr>
            <a:lvl3pPr marL="1143000" indent="-228600" algn="l">
              <a:spcBef>
                <a:spcPct val="20000"/>
              </a:spcBef>
              <a:buSzPct val="100000"/>
              <a:buChar char="•"/>
              <a:defRPr sz="2400">
                <a:solidFill>
                  <a:schemeClr val="tx1"/>
                </a:solidFill>
                <a:latin typeface="Times New Roman" charset="0"/>
              </a:defRPr>
            </a:lvl3pPr>
            <a:lvl4pPr marL="1600200" indent="-228600" algn="l">
              <a:spcBef>
                <a:spcPct val="20000"/>
              </a:spcBef>
              <a:buSzPct val="100000"/>
              <a:buChar char="–"/>
              <a:defRPr sz="2000">
                <a:solidFill>
                  <a:schemeClr val="tx1"/>
                </a:solidFill>
                <a:latin typeface="Times New Roman" charset="0"/>
              </a:defRPr>
            </a:lvl4pPr>
            <a:lvl5pPr marL="2057400" indent="-228600" algn="l">
              <a:spcBef>
                <a:spcPct val="20000"/>
              </a:spcBef>
              <a:buSzPct val="100000"/>
              <a:buChar char="•"/>
              <a:defRPr sz="2000">
                <a:solidFill>
                  <a:schemeClr val="tx1"/>
                </a:solidFill>
                <a:latin typeface="Times New Roman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 algn="ctr">
              <a:spcBef>
                <a:spcPct val="50000"/>
              </a:spcBef>
              <a:buSzTx/>
              <a:buFontTx/>
              <a:buNone/>
              <a:defRPr/>
            </a:pPr>
            <a:r>
              <a:rPr lang="en-US" altLang="en-US" sz="800" b="0" dirty="0"/>
              <a:t>NSE 474	</a:t>
            </a:r>
          </a:p>
        </p:txBody>
      </p:sp>
      <p:sp>
        <p:nvSpPr>
          <p:cNvPr id="19" name="Rectangle 2255">
            <a:extLst>
              <a:ext uri="{FF2B5EF4-FFF2-40B4-BE49-F238E27FC236}">
                <a16:creationId xmlns:a16="http://schemas.microsoft.com/office/drawing/2014/main" id="{43F3B16B-0A58-08AF-2B29-2239735A21CB}"/>
              </a:ext>
            </a:extLst>
          </p:cNvPr>
          <p:cNvSpPr>
            <a:spLocks noChangeArrowheads="1"/>
          </p:cNvSpPr>
          <p:nvPr/>
        </p:nvSpPr>
        <p:spPr bwMode="auto">
          <a:xfrm>
            <a:off x="7435313" y="3140425"/>
            <a:ext cx="1014413" cy="211138"/>
          </a:xfrm>
          <a:prstGeom prst="rect">
            <a:avLst/>
          </a:prstGeom>
          <a:noFill/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0488" tIns="44450" rIns="90488" bIns="44450" anchor="t">
            <a:spAutoFit/>
          </a:bodyPr>
          <a:lstStyle>
            <a:lvl1pPr algn="l">
              <a:spcBef>
                <a:spcPct val="20000"/>
              </a:spcBef>
              <a:buSzPct val="100000"/>
              <a:buChar char="•"/>
              <a:defRPr sz="3200">
                <a:solidFill>
                  <a:schemeClr val="tx1"/>
                </a:solidFill>
                <a:latin typeface="Times New Roman" charset="0"/>
              </a:defRPr>
            </a:lvl1pPr>
            <a:lvl2pPr marL="742950" indent="-285750" algn="l">
              <a:spcBef>
                <a:spcPct val="20000"/>
              </a:spcBef>
              <a:buSzPct val="100000"/>
              <a:buChar char="–"/>
              <a:defRPr sz="2800">
                <a:solidFill>
                  <a:schemeClr val="tx1"/>
                </a:solidFill>
                <a:latin typeface="Times New Roman" charset="0"/>
              </a:defRPr>
            </a:lvl2pPr>
            <a:lvl3pPr marL="1143000" indent="-228600" algn="l">
              <a:spcBef>
                <a:spcPct val="20000"/>
              </a:spcBef>
              <a:buSzPct val="100000"/>
              <a:buChar char="•"/>
              <a:defRPr sz="2400">
                <a:solidFill>
                  <a:schemeClr val="tx1"/>
                </a:solidFill>
                <a:latin typeface="Times New Roman" charset="0"/>
              </a:defRPr>
            </a:lvl3pPr>
            <a:lvl4pPr marL="1600200" indent="-228600" algn="l">
              <a:spcBef>
                <a:spcPct val="20000"/>
              </a:spcBef>
              <a:buSzPct val="100000"/>
              <a:buChar char="–"/>
              <a:defRPr sz="2000">
                <a:solidFill>
                  <a:schemeClr val="tx1"/>
                </a:solidFill>
                <a:latin typeface="Times New Roman" charset="0"/>
              </a:defRPr>
            </a:lvl4pPr>
            <a:lvl5pPr marL="2057400" indent="-228600" algn="l">
              <a:spcBef>
                <a:spcPct val="20000"/>
              </a:spcBef>
              <a:buSzPct val="100000"/>
              <a:buChar char="•"/>
              <a:defRPr sz="2000">
                <a:solidFill>
                  <a:schemeClr val="tx1"/>
                </a:solidFill>
                <a:latin typeface="Times New Roman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 algn="ctr">
              <a:spcBef>
                <a:spcPct val="50000"/>
              </a:spcBef>
              <a:buSzTx/>
              <a:buFontTx/>
              <a:buNone/>
              <a:defRPr/>
            </a:pPr>
            <a:r>
              <a:rPr lang="en-US" altLang="en-US" sz="800" b="0" dirty="0"/>
              <a:t>NSE 281</a:t>
            </a:r>
          </a:p>
        </p:txBody>
      </p:sp>
      <p:sp>
        <p:nvSpPr>
          <p:cNvPr id="20" name="Rectangle 2255">
            <a:extLst>
              <a:ext uri="{FF2B5EF4-FFF2-40B4-BE49-F238E27FC236}">
                <a16:creationId xmlns:a16="http://schemas.microsoft.com/office/drawing/2014/main" id="{3DBB1982-33CF-2A37-900C-375F7A1C4C12}"/>
              </a:ext>
            </a:extLst>
          </p:cNvPr>
          <p:cNvSpPr>
            <a:spLocks noChangeArrowheads="1"/>
          </p:cNvSpPr>
          <p:nvPr/>
        </p:nvSpPr>
        <p:spPr bwMode="auto">
          <a:xfrm>
            <a:off x="-207246" y="3119866"/>
            <a:ext cx="1014413" cy="211138"/>
          </a:xfrm>
          <a:prstGeom prst="rect">
            <a:avLst/>
          </a:prstGeom>
          <a:noFill/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0488" tIns="44450" rIns="90488" bIns="44450" anchor="t">
            <a:spAutoFit/>
          </a:bodyPr>
          <a:lstStyle>
            <a:lvl1pPr algn="l">
              <a:spcBef>
                <a:spcPct val="20000"/>
              </a:spcBef>
              <a:buSzPct val="100000"/>
              <a:buChar char="•"/>
              <a:defRPr sz="3200">
                <a:solidFill>
                  <a:schemeClr val="tx1"/>
                </a:solidFill>
                <a:latin typeface="Times New Roman" charset="0"/>
              </a:defRPr>
            </a:lvl1pPr>
            <a:lvl2pPr marL="742950" indent="-285750" algn="l">
              <a:spcBef>
                <a:spcPct val="20000"/>
              </a:spcBef>
              <a:buSzPct val="100000"/>
              <a:buChar char="–"/>
              <a:defRPr sz="2800">
                <a:solidFill>
                  <a:schemeClr val="tx1"/>
                </a:solidFill>
                <a:latin typeface="Times New Roman" charset="0"/>
              </a:defRPr>
            </a:lvl2pPr>
            <a:lvl3pPr marL="1143000" indent="-228600" algn="l">
              <a:spcBef>
                <a:spcPct val="20000"/>
              </a:spcBef>
              <a:buSzPct val="100000"/>
              <a:buChar char="•"/>
              <a:defRPr sz="2400">
                <a:solidFill>
                  <a:schemeClr val="tx1"/>
                </a:solidFill>
                <a:latin typeface="Times New Roman" charset="0"/>
              </a:defRPr>
            </a:lvl3pPr>
            <a:lvl4pPr marL="1600200" indent="-228600" algn="l">
              <a:spcBef>
                <a:spcPct val="20000"/>
              </a:spcBef>
              <a:buSzPct val="100000"/>
              <a:buChar char="–"/>
              <a:defRPr sz="2000">
                <a:solidFill>
                  <a:schemeClr val="tx1"/>
                </a:solidFill>
                <a:latin typeface="Times New Roman" charset="0"/>
              </a:defRPr>
            </a:lvl4pPr>
            <a:lvl5pPr marL="2057400" indent="-228600" algn="l">
              <a:spcBef>
                <a:spcPct val="20000"/>
              </a:spcBef>
              <a:buSzPct val="100000"/>
              <a:buChar char="•"/>
              <a:defRPr sz="2000">
                <a:solidFill>
                  <a:schemeClr val="tx1"/>
                </a:solidFill>
                <a:latin typeface="Times New Roman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 algn="ctr">
              <a:spcBef>
                <a:spcPct val="50000"/>
              </a:spcBef>
              <a:buSzTx/>
              <a:buFontTx/>
              <a:buNone/>
              <a:defRPr/>
            </a:pPr>
            <a:r>
              <a:rPr lang="en-US" altLang="en-US" sz="800" b="0" dirty="0"/>
              <a:t>MTH 252Z</a:t>
            </a:r>
          </a:p>
        </p:txBody>
      </p:sp>
      <p:pic>
        <p:nvPicPr>
          <p:cNvPr id="22" name="Picture 21">
            <a:extLst>
              <a:ext uri="{FF2B5EF4-FFF2-40B4-BE49-F238E27FC236}">
                <a16:creationId xmlns:a16="http://schemas.microsoft.com/office/drawing/2014/main" id="{9AA0B039-80FB-F66E-1887-6078D3F594A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18014" y="1019378"/>
            <a:ext cx="1012024" cy="231668"/>
          </a:xfrm>
          <a:prstGeom prst="rect">
            <a:avLst/>
          </a:prstGeom>
        </p:spPr>
      </p:pic>
      <p:pic>
        <p:nvPicPr>
          <p:cNvPr id="21" name="Picture 20">
            <a:extLst>
              <a:ext uri="{FF2B5EF4-FFF2-40B4-BE49-F238E27FC236}">
                <a16:creationId xmlns:a16="http://schemas.microsoft.com/office/drawing/2014/main" id="{FA6703A8-96AB-5631-6155-592D47D20FC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726367" y="6187982"/>
            <a:ext cx="5986791" cy="634039"/>
          </a:xfrm>
          <a:prstGeom prst="rect">
            <a:avLst/>
          </a:prstGeom>
        </p:spPr>
      </p:pic>
      <p:pic>
        <p:nvPicPr>
          <p:cNvPr id="24" name="Picture 23">
            <a:extLst>
              <a:ext uri="{FF2B5EF4-FFF2-40B4-BE49-F238E27FC236}">
                <a16:creationId xmlns:a16="http://schemas.microsoft.com/office/drawing/2014/main" id="{C943B6EE-33EF-12A2-6082-E9AFDF0458A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323427" y="3001753"/>
            <a:ext cx="1012024" cy="225572"/>
          </a:xfrm>
          <a:prstGeom prst="rect">
            <a:avLst/>
          </a:prstGeom>
        </p:spPr>
      </p:pic>
      <p:pic>
        <p:nvPicPr>
          <p:cNvPr id="26" name="Picture 25">
            <a:extLst>
              <a:ext uri="{FF2B5EF4-FFF2-40B4-BE49-F238E27FC236}">
                <a16:creationId xmlns:a16="http://schemas.microsoft.com/office/drawing/2014/main" id="{861AD6CD-80CE-DF37-5A5C-76BA461AC1D0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629946" y="3230793"/>
            <a:ext cx="1012024" cy="396274"/>
          </a:xfrm>
          <a:prstGeom prst="rect">
            <a:avLst/>
          </a:prstGeom>
        </p:spPr>
      </p:pic>
      <p:pic>
        <p:nvPicPr>
          <p:cNvPr id="25" name="Picture 24">
            <a:extLst>
              <a:ext uri="{FF2B5EF4-FFF2-40B4-BE49-F238E27FC236}">
                <a16:creationId xmlns:a16="http://schemas.microsoft.com/office/drawing/2014/main" id="{0A0253DF-8FC3-50E0-FEDC-7DD5E96D52BA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379556" y="5111449"/>
            <a:ext cx="1146147" cy="8047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37329697"/>
      </p:ext>
    </p:extLst>
  </p:cSld>
  <p:clrMapOvr>
    <a:masterClrMapping/>
  </p:clrMapOvr>
  <p:transition/>
</p:sld>
</file>

<file path=ppt/theme/theme1.xml><?xml version="1.0" encoding="utf-8"?>
<a:theme xmlns:a="http://schemas.openxmlformats.org/drawingml/2006/main" name="3½ Floppy (A:)">
  <a:themeElements>
    <a:clrScheme name="">
      <a:dk1>
        <a:srgbClr val="000000"/>
      </a:dk1>
      <a:lt1>
        <a:srgbClr val="FFFFFF"/>
      </a:lt1>
      <a:dk2>
        <a:srgbClr val="000000"/>
      </a:dk2>
      <a:lt2>
        <a:srgbClr val="919191"/>
      </a:lt2>
      <a:accent1>
        <a:srgbClr val="618FFD"/>
      </a:accent1>
      <a:accent2>
        <a:srgbClr val="00AE00"/>
      </a:accent2>
      <a:accent3>
        <a:srgbClr val="FFFFFF"/>
      </a:accent3>
      <a:accent4>
        <a:srgbClr val="000000"/>
      </a:accent4>
      <a:accent5>
        <a:srgbClr val="B7C6FE"/>
      </a:accent5>
      <a:accent6>
        <a:srgbClr val="009D00"/>
      </a:accent6>
      <a:hlink>
        <a:srgbClr val="FC0128"/>
      </a:hlink>
      <a:folHlink>
        <a:srgbClr val="CECECE"/>
      </a:folHlink>
    </a:clrScheme>
    <a:fontScheme name="3½ Floppy (A:)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12700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0488" tIns="44450" rIns="90488" bIns="44450" numCol="1" anchor="t" anchorCtr="0" compatLnSpc="1">
        <a:prstTxWarp prst="textNoShape">
          <a:avLst/>
        </a:prstTxWarp>
        <a:spAutoFit/>
      </a:bodyPr>
      <a:lstStyle>
        <a:defPPr marL="0" marR="0" indent="0" algn="ctr" defTabSz="914400" rtl="0" eaLnBrk="0" fontAlgn="base" latinLnBrk="0" hangingPunct="0">
          <a:lnSpc>
            <a:spcPct val="100000"/>
          </a:lnSpc>
          <a:spcBef>
            <a:spcPct val="50000"/>
          </a:spcBef>
          <a:spcAft>
            <a:spcPct val="0"/>
          </a:spcAft>
          <a:buClrTx/>
          <a:buSzTx/>
          <a:buFontTx/>
          <a:buNone/>
          <a:tabLst/>
          <a:defRPr kumimoji="0" lang="en-US" sz="24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12700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0488" tIns="44450" rIns="90488" bIns="44450" numCol="1" anchor="t" anchorCtr="0" compatLnSpc="1">
        <a:prstTxWarp prst="textNoShape">
          <a:avLst/>
        </a:prstTxWarp>
        <a:spAutoFit/>
      </a:bodyPr>
      <a:lstStyle>
        <a:defPPr marL="0" marR="0" indent="0" algn="ctr" defTabSz="914400" rtl="0" eaLnBrk="0" fontAlgn="base" latinLnBrk="0" hangingPunct="0">
          <a:lnSpc>
            <a:spcPct val="100000"/>
          </a:lnSpc>
          <a:spcBef>
            <a:spcPct val="50000"/>
          </a:spcBef>
          <a:spcAft>
            <a:spcPct val="0"/>
          </a:spcAft>
          <a:buClrTx/>
          <a:buSzTx/>
          <a:buFontTx/>
          <a:buNone/>
          <a:tabLst/>
          <a:defRPr kumimoji="0" lang="en-US" sz="24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charset="0"/>
          </a:defRPr>
        </a:defPPr>
      </a:lstStyle>
    </a:lnDef>
  </a:objectDefaults>
  <a:extraClrSchemeLst>
    <a:extraClrScheme>
      <a:clrScheme name="3½ Floppy (A:)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3½ Floppy (A:)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3½ Floppy (A:)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3½ Floppy (A:)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3½ Floppy (A:)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3½ Floppy (A:)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3½ Floppy (A:)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919191"/>
      </a:lt2>
      <a:accent1>
        <a:srgbClr val="618FFD"/>
      </a:accent1>
      <a:accent2>
        <a:srgbClr val="00AE00"/>
      </a:accent2>
      <a:accent3>
        <a:srgbClr val="FFFFFF"/>
      </a:accent3>
      <a:accent4>
        <a:srgbClr val="000000"/>
      </a:accent4>
      <a:accent5>
        <a:srgbClr val="B7C6FE"/>
      </a:accent5>
      <a:accent6>
        <a:srgbClr val="009D00"/>
      </a:accent6>
      <a:hlink>
        <a:srgbClr val="FC0128"/>
      </a:hlink>
      <a:folHlink>
        <a:srgbClr val="CECECE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919191"/>
      </a:lt2>
      <a:accent1>
        <a:srgbClr val="618FFD"/>
      </a:accent1>
      <a:accent2>
        <a:srgbClr val="00AE00"/>
      </a:accent2>
      <a:accent3>
        <a:srgbClr val="FFFFFF"/>
      </a:accent3>
      <a:accent4>
        <a:srgbClr val="000000"/>
      </a:accent4>
      <a:accent5>
        <a:srgbClr val="B7C6FE"/>
      </a:accent5>
      <a:accent6>
        <a:srgbClr val="009D00"/>
      </a:accent6>
      <a:hlink>
        <a:srgbClr val="FC0128"/>
      </a:hlink>
      <a:folHlink>
        <a:srgbClr val="CECECE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4124</TotalTime>
  <Pages>2</Pages>
  <Words>714</Words>
  <Application>Microsoft Office PowerPoint</Application>
  <PresentationFormat>On-screen Show (4:3)</PresentationFormat>
  <Paragraphs>203</Paragraphs>
  <Slides>2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1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4" baseType="lpstr">
      <vt:lpstr>Times New Roman</vt:lpstr>
      <vt:lpstr>3½ Floppy (A:)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Civil Engineering</dc:title>
  <dc:creator>ime evaluation copy</dc:creator>
  <cp:lastModifiedBy>Stueve, Joan M</cp:lastModifiedBy>
  <cp:revision>262</cp:revision>
  <cp:lastPrinted>2026-09-09T21:06:29Z</cp:lastPrinted>
  <dcterms:created xsi:type="dcterms:W3CDTF">1996-09-04T16:38:34Z</dcterms:created>
  <dcterms:modified xsi:type="dcterms:W3CDTF">2026-09-09T21:36:24Z</dcterms:modified>
</cp:coreProperties>
</file>