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260" r:id="rId3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E8E8"/>
    <a:srgbClr val="A1A1A1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53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670" tIns="45031" rIns="91670" bIns="45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1675"/>
            <a:ext cx="4633912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5968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6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12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50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034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9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510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115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49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56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61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24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353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040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03539" y="3098321"/>
            <a:ext cx="4622682" cy="987110"/>
            <a:chOff x="6511022" y="5323882"/>
            <a:chExt cx="4622682" cy="987110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10003404" y="5477555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22254" y="5466442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2109" name="Rectangle 2255"/>
            <p:cNvSpPr>
              <a:spLocks noChangeArrowheads="1"/>
            </p:cNvSpPr>
            <p:nvPr/>
          </p:nvSpPr>
          <p:spPr bwMode="auto">
            <a:xfrm>
              <a:off x="6511022" y="5323882"/>
              <a:ext cx="1014413" cy="211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 algn="l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algn="l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algn="l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algn="l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algn="l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  <a:defRPr/>
              </a:pPr>
              <a:r>
                <a:rPr lang="en-US" altLang="en-US" sz="800" b="0" dirty="0"/>
                <a:t>MTH 112Z</a:t>
              </a:r>
            </a:p>
          </p:txBody>
        </p:sp>
        <p:sp>
          <p:nvSpPr>
            <p:cNvPr id="3103" name="Rectangle 2141"/>
            <p:cNvSpPr>
              <a:spLocks noChangeArrowheads="1"/>
            </p:cNvSpPr>
            <p:nvPr/>
          </p:nvSpPr>
          <p:spPr bwMode="auto">
            <a:xfrm>
              <a:off x="8430419" y="5472792"/>
              <a:ext cx="1131888" cy="828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252Z</a:t>
              </a:r>
              <a:br>
                <a:rPr lang="en-US" altLang="en-US" sz="1300" dirty="0"/>
              </a:br>
              <a:r>
                <a:rPr lang="en-US" altLang="en-US" sz="900" dirty="0"/>
                <a:t>Integral</a:t>
              </a:r>
              <a:br>
                <a:rPr lang="en-US" altLang="en-US" sz="900" dirty="0"/>
              </a:br>
              <a:r>
                <a:rPr lang="en-US" altLang="en-US" sz="900" dirty="0"/>
                <a:t> Calculus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38157" y="5482317"/>
              <a:ext cx="1152525" cy="828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251Z</a:t>
              </a:r>
              <a:br>
                <a:rPr lang="en-US" altLang="en-US" sz="1300" dirty="0"/>
              </a:br>
              <a:r>
                <a:rPr lang="en-US" altLang="en-US" sz="900" dirty="0"/>
                <a:t>Differential</a:t>
              </a:r>
              <a:br>
                <a:rPr lang="en-US" altLang="en-US" sz="900" dirty="0"/>
              </a:br>
              <a:r>
                <a:rPr lang="en-US" altLang="en-US" sz="900" dirty="0"/>
                <a:t> Calculus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75" name="Group 2163"/>
          <p:cNvGrpSpPr>
            <a:grpSpLocks/>
          </p:cNvGrpSpPr>
          <p:nvPr/>
        </p:nvGrpSpPr>
        <p:grpSpPr bwMode="auto">
          <a:xfrm>
            <a:off x="-34926" y="1994695"/>
            <a:ext cx="1317625" cy="987425"/>
            <a:chOff x="1950" y="2782"/>
            <a:chExt cx="830" cy="622"/>
          </a:xfrm>
          <a:noFill/>
        </p:grpSpPr>
        <p:sp>
          <p:nvSpPr>
            <p:cNvPr id="3158" name="Rectangle 2168"/>
            <p:cNvSpPr>
              <a:spLocks noChangeArrowheads="1"/>
            </p:cNvSpPr>
            <p:nvPr/>
          </p:nvSpPr>
          <p:spPr bwMode="auto">
            <a:xfrm>
              <a:off x="1950" y="2782"/>
              <a:ext cx="459" cy="1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b="0" dirty="0"/>
                <a:t>MTH  111Z</a:t>
              </a:r>
            </a:p>
          </p:txBody>
        </p:sp>
        <p:sp>
          <p:nvSpPr>
            <p:cNvPr id="3157" name="Oval 2164" descr="40%"/>
            <p:cNvSpPr>
              <a:spLocks noChangeArrowheads="1"/>
            </p:cNvSpPr>
            <p:nvPr/>
          </p:nvSpPr>
          <p:spPr bwMode="auto">
            <a:xfrm>
              <a:off x="2068" y="2884"/>
              <a:ext cx="712" cy="52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300240"/>
            <a:ext cx="16859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FIRST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SECOND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2000" y="916552"/>
            <a:ext cx="0" cy="53413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 dirty="0"/>
              <a:t>NUCLEAR MATERIALS</a:t>
            </a:r>
          </a:p>
        </p:txBody>
      </p:sp>
      <p:grpSp>
        <p:nvGrpSpPr>
          <p:cNvPr id="3080" name="Group 2064"/>
          <p:cNvGrpSpPr>
            <a:grpSpLocks/>
          </p:cNvGrpSpPr>
          <p:nvPr/>
        </p:nvGrpSpPr>
        <p:grpSpPr bwMode="auto">
          <a:xfrm>
            <a:off x="1677989" y="989014"/>
            <a:ext cx="1150938" cy="950914"/>
            <a:chOff x="1060" y="651"/>
            <a:chExt cx="725" cy="599"/>
          </a:xfrm>
        </p:grpSpPr>
        <p:sp>
          <p:nvSpPr>
            <p:cNvPr id="3143" name="Oval 2065" descr="40%"/>
            <p:cNvSpPr>
              <a:spLocks noChangeArrowheads="1"/>
            </p:cNvSpPr>
            <p:nvPr/>
          </p:nvSpPr>
          <p:spPr bwMode="auto">
            <a:xfrm>
              <a:off x="1060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4" name="Rectangle 2066"/>
            <p:cNvSpPr>
              <a:spLocks noChangeArrowheads="1"/>
            </p:cNvSpPr>
            <p:nvPr/>
          </p:nvSpPr>
          <p:spPr bwMode="auto">
            <a:xfrm>
              <a:off x="1073" y="651"/>
              <a:ext cx="712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br>
                <a:rPr lang="en-US" altLang="en-US" sz="1300" dirty="0"/>
              </a:br>
              <a:r>
                <a:rPr lang="en-US" altLang="en-US" sz="1300" dirty="0"/>
                <a:t>ENGR 102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ENGR Design, Problem Solv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F, W, S (3)</a:t>
              </a:r>
              <a:endParaRPr lang="en-US" altLang="en-US" sz="800" dirty="0"/>
            </a:p>
          </p:txBody>
        </p:sp>
      </p:grp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35138" y="214550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11074" y="422751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84" name="Group 2091"/>
          <p:cNvGrpSpPr>
            <a:grpSpLocks/>
          </p:cNvGrpSpPr>
          <p:nvPr/>
        </p:nvGrpSpPr>
        <p:grpSpPr bwMode="auto">
          <a:xfrm>
            <a:off x="84138" y="989727"/>
            <a:ext cx="1152525" cy="1196975"/>
            <a:chOff x="48" y="626"/>
            <a:chExt cx="726" cy="754"/>
          </a:xfrm>
        </p:grpSpPr>
        <p:sp>
          <p:nvSpPr>
            <p:cNvPr id="3140" name="Oval 2092" descr="Outlined diamond"/>
            <p:cNvSpPr>
              <a:spLocks noChangeArrowheads="1"/>
            </p:cNvSpPr>
            <p:nvPr/>
          </p:nvSpPr>
          <p:spPr bwMode="auto">
            <a:xfrm>
              <a:off x="52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1" name="Rectangle 2093"/>
            <p:cNvSpPr>
              <a:spLocks noChangeArrowheads="1"/>
            </p:cNvSpPr>
            <p:nvPr/>
          </p:nvSpPr>
          <p:spPr bwMode="auto">
            <a:xfrm>
              <a:off x="48" y="626"/>
              <a:ext cx="726" cy="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br>
                <a:rPr lang="en-US" altLang="en-US" sz="1300" dirty="0"/>
              </a:br>
              <a:r>
                <a:rPr lang="en-US" altLang="en-US" sz="1300" dirty="0"/>
                <a:t>ENGR 110/115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ENGR Transitions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 (3)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800" dirty="0"/>
            </a:p>
          </p:txBody>
        </p:sp>
      </p:grp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292578" y="2255368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7" name="Rectangle 2138"/>
          <p:cNvSpPr>
            <a:spLocks noChangeArrowheads="1"/>
          </p:cNvSpPr>
          <p:nvPr/>
        </p:nvSpPr>
        <p:spPr bwMode="auto">
          <a:xfrm>
            <a:off x="2493962" y="6275255"/>
            <a:ext cx="5986463" cy="63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dirty="0"/>
              <a:t>(       )    </a:t>
            </a:r>
            <a:r>
              <a:rPr lang="en-US" altLang="en-US" sz="800" b="0" dirty="0"/>
              <a:t>The number within the parenthesis represent the credits of the course.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dirty="0"/>
              <a:t>F, W,S:  </a:t>
            </a:r>
            <a:r>
              <a:rPr lang="en-US" altLang="en-US" sz="800" b="0" dirty="0"/>
              <a:t>Represents the  term the course is offered </a:t>
            </a:r>
            <a:r>
              <a:rPr lang="en-US" altLang="en-US" sz="800" dirty="0"/>
              <a:t>(F</a:t>
            </a:r>
            <a:r>
              <a:rPr lang="en-US" altLang="en-US" sz="800" b="0" dirty="0"/>
              <a:t>all, </a:t>
            </a:r>
            <a:r>
              <a:rPr lang="en-US" altLang="en-US" sz="800" dirty="0"/>
              <a:t>W</a:t>
            </a:r>
            <a:r>
              <a:rPr lang="en-US" altLang="en-US" sz="800" b="0" dirty="0"/>
              <a:t>inter and </a:t>
            </a:r>
            <a:r>
              <a:rPr lang="en-US" altLang="en-US" sz="800" dirty="0"/>
              <a:t>S</a:t>
            </a:r>
            <a:r>
              <a:rPr lang="en-US" altLang="en-US" sz="800" b="0" dirty="0"/>
              <a:t>pring term respectively).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b="0" dirty="0"/>
              <a:t>Restricted Electives can be from Engineering, Science or Business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endParaRPr lang="en-US" altLang="en-US" sz="800" b="0" dirty="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 dirty="0">
                <a:latin typeface="Times New Roman"/>
                <a:cs typeface="Times New Roman"/>
              </a:rPr>
              <a:t>Aug. 2026</a:t>
            </a:r>
          </a:p>
        </p:txBody>
      </p:sp>
      <p:grpSp>
        <p:nvGrpSpPr>
          <p:cNvPr id="3095" name="Group 2250"/>
          <p:cNvGrpSpPr>
            <a:grpSpLocks/>
          </p:cNvGrpSpPr>
          <p:nvPr/>
        </p:nvGrpSpPr>
        <p:grpSpPr bwMode="auto">
          <a:xfrm>
            <a:off x="3263901" y="963613"/>
            <a:ext cx="1189038" cy="1150938"/>
            <a:chOff x="2061" y="634"/>
            <a:chExt cx="749" cy="725"/>
          </a:xfrm>
        </p:grpSpPr>
        <p:sp>
          <p:nvSpPr>
            <p:cNvPr id="3132" name="Oval 2210"/>
            <p:cNvSpPr>
              <a:spLocks noChangeArrowheads="1"/>
            </p:cNvSpPr>
            <p:nvPr/>
          </p:nvSpPr>
          <p:spPr bwMode="auto">
            <a:xfrm>
              <a:off x="2061" y="725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33" name="Rectangle 2211"/>
            <p:cNvSpPr>
              <a:spLocks noChangeArrowheads="1"/>
            </p:cNvSpPr>
            <p:nvPr/>
          </p:nvSpPr>
          <p:spPr bwMode="auto">
            <a:xfrm>
              <a:off x="2084" y="634"/>
              <a:ext cx="72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900" dirty="0"/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1300" dirty="0"/>
                <a:t>ENGR 103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ENGR Comp &amp; Algorithmic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F, W, S (3)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800" dirty="0"/>
            </a:p>
          </p:txBody>
        </p:sp>
      </p:grpSp>
      <p:sp>
        <p:nvSpPr>
          <p:cNvPr id="3098" name="Oval 2096" descr="40%"/>
          <p:cNvSpPr>
            <a:spLocks noChangeArrowheads="1"/>
          </p:cNvSpPr>
          <p:nvPr/>
        </p:nvSpPr>
        <p:spPr bwMode="auto">
          <a:xfrm>
            <a:off x="3258626" y="216217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05" name="Rectangle 2078"/>
          <p:cNvSpPr>
            <a:spLocks noChangeArrowheads="1"/>
          </p:cNvSpPr>
          <p:nvPr/>
        </p:nvSpPr>
        <p:spPr bwMode="auto">
          <a:xfrm>
            <a:off x="123263" y="4294981"/>
            <a:ext cx="1112838" cy="690562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121Z</a:t>
            </a:r>
            <a:br>
              <a:rPr lang="en-US" altLang="en-US" sz="1300" dirty="0"/>
            </a:br>
            <a:r>
              <a:rPr lang="en-US" altLang="en-US" sz="900" dirty="0"/>
              <a:t>English</a:t>
            </a:r>
            <a:br>
              <a:rPr lang="en-US" altLang="en-US" sz="900" dirty="0"/>
            </a:br>
            <a:r>
              <a:rPr lang="en-US" altLang="en-US" sz="900" dirty="0"/>
              <a:t>Composition  </a:t>
            </a:r>
            <a:r>
              <a:rPr lang="en-US" altLang="en-US" sz="800" dirty="0"/>
              <a:t>F,W,S (4) </a:t>
            </a:r>
          </a:p>
        </p:txBody>
      </p:sp>
      <p:sp>
        <p:nvSpPr>
          <p:cNvPr id="3106" name="Rectangle 2081"/>
          <p:cNvSpPr>
            <a:spLocks noChangeArrowheads="1"/>
          </p:cNvSpPr>
          <p:nvPr/>
        </p:nvSpPr>
        <p:spPr bwMode="auto">
          <a:xfrm>
            <a:off x="1672716" y="4230771"/>
            <a:ext cx="1141412" cy="87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50" dirty="0"/>
              <a:t>COMM 111Z/114</a:t>
            </a:r>
            <a:br>
              <a:rPr lang="en-US" altLang="en-US" sz="1300" dirty="0"/>
            </a:br>
            <a:r>
              <a:rPr lang="en-US" altLang="en-US" sz="900" dirty="0"/>
              <a:t>Speech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(4/3) </a:t>
            </a:r>
          </a:p>
        </p:txBody>
      </p: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5" name="Rectangle 2072"/>
          <p:cNvSpPr>
            <a:spLocks noChangeArrowheads="1"/>
          </p:cNvSpPr>
          <p:nvPr/>
        </p:nvSpPr>
        <p:spPr bwMode="auto">
          <a:xfrm>
            <a:off x="146051" y="2267745"/>
            <a:ext cx="1152525" cy="612775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CH 201/204</a:t>
            </a:r>
            <a:br>
              <a:rPr lang="en-US" altLang="en-US" sz="1300" dirty="0"/>
            </a:br>
            <a:r>
              <a:rPr lang="en-US" altLang="en-US" sz="900" dirty="0"/>
              <a:t>Chemistry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 </a:t>
            </a:r>
            <a:r>
              <a:rPr lang="en-US" altLang="en-US" sz="800"/>
              <a:t>W (4)</a:t>
            </a:r>
            <a:endParaRPr lang="en-US" altLang="en-US" sz="800" dirty="0"/>
          </a:p>
        </p:txBody>
      </p:sp>
      <p:sp>
        <p:nvSpPr>
          <p:cNvPr id="3116" name="Rectangle 2"/>
          <p:cNvSpPr>
            <a:spLocks noChangeArrowheads="1"/>
          </p:cNvSpPr>
          <p:nvPr/>
        </p:nvSpPr>
        <p:spPr bwMode="auto">
          <a:xfrm>
            <a:off x="1724026" y="2251870"/>
            <a:ext cx="1141412" cy="661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CH 202</a:t>
            </a:r>
            <a:br>
              <a:rPr lang="en-US" altLang="en-US" sz="2400" dirty="0"/>
            </a:br>
            <a:r>
              <a:rPr lang="en-US" altLang="en-US" sz="900" dirty="0"/>
              <a:t>Chemistry</a:t>
            </a:r>
            <a:r>
              <a:rPr lang="en-US" altLang="en-US" sz="1200" dirty="0"/>
              <a:t>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W, S (3)</a:t>
            </a:r>
          </a:p>
        </p:txBody>
      </p:sp>
      <p:sp>
        <p:nvSpPr>
          <p:cNvPr id="3117" name="Rectangle 2141"/>
          <p:cNvSpPr>
            <a:spLocks noChangeArrowheads="1"/>
          </p:cNvSpPr>
          <p:nvPr/>
        </p:nvSpPr>
        <p:spPr bwMode="auto">
          <a:xfrm>
            <a:off x="3253299" y="2186997"/>
            <a:ext cx="11525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MTH 254</a:t>
            </a:r>
            <a:br>
              <a:rPr lang="en-US" altLang="en-US" sz="1300" dirty="0"/>
            </a:br>
            <a:r>
              <a:rPr lang="en-US" altLang="en-US" sz="900" dirty="0"/>
              <a:t>Vector</a:t>
            </a:r>
            <a:br>
              <a:rPr lang="en-US" altLang="en-US" sz="900" dirty="0"/>
            </a:br>
            <a:r>
              <a:rPr lang="en-US" altLang="en-US" sz="900" dirty="0"/>
              <a:t>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3118" name="Oval 2089" descr="40%"/>
          <p:cNvSpPr>
            <a:spLocks noChangeArrowheads="1"/>
          </p:cNvSpPr>
          <p:nvPr/>
        </p:nvSpPr>
        <p:spPr bwMode="auto">
          <a:xfrm>
            <a:off x="7866063" y="431844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915275" y="2148806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881717" y="1842345"/>
            <a:ext cx="574270" cy="4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 dirty="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236663" y="1514475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4" name="Rectangle 2069"/>
          <p:cNvSpPr>
            <a:spLocks noChangeArrowheads="1"/>
          </p:cNvSpPr>
          <p:nvPr/>
        </p:nvSpPr>
        <p:spPr bwMode="auto">
          <a:xfrm>
            <a:off x="3259839" y="4305435"/>
            <a:ext cx="1152525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1300" dirty="0"/>
              <a:t>Free Elect </a:t>
            </a:r>
          </a:p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670938" y="2306652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MTH 256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Differential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Equations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(4)</a:t>
            </a:r>
          </a:p>
        </p:txBody>
      </p:sp>
      <p:sp>
        <p:nvSpPr>
          <p:cNvPr id="109" name="Oval 2077" descr="40%"/>
          <p:cNvSpPr>
            <a:spLocks noChangeArrowheads="1"/>
          </p:cNvSpPr>
          <p:nvPr/>
        </p:nvSpPr>
        <p:spPr bwMode="auto">
          <a:xfrm>
            <a:off x="6349999" y="3241108"/>
            <a:ext cx="1141413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1300" dirty="0"/>
              <a:t>NSE 321 </a:t>
            </a:r>
            <a:r>
              <a:rPr lang="en-US" altLang="en-US" sz="900" dirty="0"/>
              <a:t>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Intro </a:t>
            </a:r>
            <a:r>
              <a:rPr lang="en-US" altLang="en-US" sz="800" dirty="0" err="1"/>
              <a:t>Nuc</a:t>
            </a:r>
            <a:r>
              <a:rPr lang="en-US" altLang="en-US" sz="800" dirty="0"/>
              <a:t> Materials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altLang="en-US" sz="800" dirty="0"/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sp>
        <p:nvSpPr>
          <p:cNvPr id="110" name="Rectangle 2255"/>
          <p:cNvSpPr>
            <a:spLocks noChangeArrowheads="1"/>
          </p:cNvSpPr>
          <p:nvPr/>
        </p:nvSpPr>
        <p:spPr bwMode="auto">
          <a:xfrm>
            <a:off x="5953857" y="311998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202</a:t>
            </a:r>
          </a:p>
        </p:txBody>
      </p:sp>
      <p:sp>
        <p:nvSpPr>
          <p:cNvPr id="115" name="Oval 2089" descr="40%"/>
          <p:cNvSpPr>
            <a:spLocks noChangeArrowheads="1"/>
          </p:cNvSpPr>
          <p:nvPr/>
        </p:nvSpPr>
        <p:spPr bwMode="auto">
          <a:xfrm>
            <a:off x="7904163" y="322473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7" name="Rectangle 6"/>
          <p:cNvSpPr/>
          <p:nvPr/>
        </p:nvSpPr>
        <p:spPr>
          <a:xfrm>
            <a:off x="7958626" y="2212153"/>
            <a:ext cx="10805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281   </a:t>
            </a:r>
            <a:r>
              <a:rPr lang="en-US" altLang="en-US" sz="900" dirty="0"/>
              <a:t>Intro Health Physics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S(3)</a:t>
            </a:r>
            <a:endParaRPr lang="en-US" altLang="en-US" sz="1100" dirty="0"/>
          </a:p>
        </p:txBody>
      </p:sp>
      <p:sp>
        <p:nvSpPr>
          <p:cNvPr id="8" name="Rectangle 7"/>
          <p:cNvSpPr/>
          <p:nvPr/>
        </p:nvSpPr>
        <p:spPr>
          <a:xfrm>
            <a:off x="7548840" y="3169377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38292" y="3272372"/>
            <a:ext cx="1062037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Tx/>
              <a:buFontTx/>
              <a:buNone/>
            </a:pPr>
            <a:r>
              <a:rPr lang="en-US" altLang="en-US" sz="1200" dirty="0"/>
              <a:t>NSE 351</a:t>
            </a:r>
          </a:p>
          <a:p>
            <a:pPr algn="ctr"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Intro </a:t>
            </a:r>
            <a:r>
              <a:rPr lang="en-US" altLang="en-US" sz="1000" dirty="0" err="1"/>
              <a:t>Nuc</a:t>
            </a:r>
            <a:r>
              <a:rPr lang="en-US" altLang="en-US" sz="1000" dirty="0"/>
              <a:t> Reactor Physics</a:t>
            </a:r>
          </a:p>
          <a:p>
            <a:pPr algn="ctr">
              <a:buSzTx/>
              <a:buFontTx/>
              <a:buNone/>
            </a:pPr>
            <a:r>
              <a:rPr lang="en-US" altLang="en-US" sz="850" dirty="0"/>
              <a:t>S (3)</a:t>
            </a:r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66300" y="3282475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212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Physics w/Calc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 (4)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3245470" y="4234384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5" name="Rectangle 2141"/>
          <p:cNvSpPr>
            <a:spLocks noChangeArrowheads="1"/>
          </p:cNvSpPr>
          <p:nvPr/>
        </p:nvSpPr>
        <p:spPr bwMode="auto">
          <a:xfrm>
            <a:off x="3257550" y="3310858"/>
            <a:ext cx="1152525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PH 211</a:t>
            </a:r>
            <a:br>
              <a:rPr lang="en-US" altLang="en-US" sz="1300" dirty="0"/>
            </a:br>
            <a:r>
              <a:rPr lang="en-US" altLang="en-US" sz="900" dirty="0"/>
              <a:t>Physics w/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F,S (4) </a:t>
            </a:r>
          </a:p>
        </p:txBody>
      </p:sp>
      <p:sp>
        <p:nvSpPr>
          <p:cNvPr id="97" name="Rectangle 2255"/>
          <p:cNvSpPr>
            <a:spLocks noChangeArrowheads="1"/>
          </p:cNvSpPr>
          <p:nvPr/>
        </p:nvSpPr>
        <p:spPr bwMode="auto">
          <a:xfrm>
            <a:off x="2674200" y="2995138"/>
            <a:ext cx="1014413" cy="33598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MTH 251Z</a:t>
            </a:r>
          </a:p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Co-req: MTH 252Z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2729813" y="2042611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252</a:t>
            </a:r>
            <a:endParaRPr lang="en-US" altLang="en-US" sz="800" b="0" dirty="0"/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4740276" y="429309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Arts &amp; Hum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General </a:t>
            </a:r>
            <a:r>
              <a:rPr lang="en-US" altLang="en-US" sz="800" dirty="0"/>
              <a:t>(3)</a:t>
            </a:r>
          </a:p>
        </p:txBody>
      </p:sp>
      <p:sp>
        <p:nvSpPr>
          <p:cNvPr id="105" name="Rectangle 2255"/>
          <p:cNvSpPr>
            <a:spLocks noChangeArrowheads="1"/>
          </p:cNvSpPr>
          <p:nvPr/>
        </p:nvSpPr>
        <p:spPr bwMode="auto">
          <a:xfrm>
            <a:off x="4259093" y="3222903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PH 211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303169" y="4293098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213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w/ Calculus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W,S (4)</a:t>
            </a:r>
          </a:p>
        </p:txBody>
      </p:sp>
      <p:sp>
        <p:nvSpPr>
          <p:cNvPr id="116" name="Rectangle 2255"/>
          <p:cNvSpPr>
            <a:spLocks noChangeArrowheads="1"/>
          </p:cNvSpPr>
          <p:nvPr/>
        </p:nvSpPr>
        <p:spPr bwMode="auto">
          <a:xfrm>
            <a:off x="5822666" y="4220047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PH 212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860141" y="1147796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 Detection &amp;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Instrumentation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S (4)</a:t>
            </a:r>
          </a:p>
        </p:txBody>
      </p:sp>
      <p:sp>
        <p:nvSpPr>
          <p:cNvPr id="113" name="Oval 2089" descr="40%"/>
          <p:cNvSpPr>
            <a:spLocks noChangeArrowheads="1"/>
          </p:cNvSpPr>
          <p:nvPr/>
        </p:nvSpPr>
        <p:spPr bwMode="auto">
          <a:xfrm>
            <a:off x="7893050" y="526886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" name="Rectangle 2"/>
          <p:cNvSpPr/>
          <p:nvPr/>
        </p:nvSpPr>
        <p:spPr>
          <a:xfrm>
            <a:off x="7817897" y="5342768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Arts &amp; Hum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Global (3)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18574" y="2174217"/>
            <a:ext cx="6174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254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49378" y="910224"/>
            <a:ext cx="11861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ENGR 102 Pre-</a:t>
            </a:r>
            <a:r>
              <a:rPr lang="en-US" sz="800" dirty="0" err="1"/>
              <a:t>Req</a:t>
            </a:r>
            <a:r>
              <a:rPr lang="en-US" sz="800" dirty="0"/>
              <a:t> &amp; MTH 112 Co-</a:t>
            </a:r>
            <a:r>
              <a:rPr lang="en-US" sz="800" dirty="0" err="1"/>
              <a:t>Req</a:t>
            </a:r>
            <a:endParaRPr lang="en-US" sz="800" dirty="0"/>
          </a:p>
        </p:txBody>
      </p:sp>
      <p:sp>
        <p:nvSpPr>
          <p:cNvPr id="125" name="Rectangle 2255">
            <a:extLst>
              <a:ext uri="{FF2B5EF4-FFF2-40B4-BE49-F238E27FC236}">
                <a16:creationId xmlns:a16="http://schemas.microsoft.com/office/drawing/2014/main" id="{C6178606-EEE5-4932-8B71-48C55C296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941" y="1104314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234</a:t>
            </a:r>
          </a:p>
        </p:txBody>
      </p:sp>
      <p:sp>
        <p:nvSpPr>
          <p:cNvPr id="9" name="Oval 2089" descr="40%">
            <a:extLst>
              <a:ext uri="{FF2B5EF4-FFF2-40B4-BE49-F238E27FC236}">
                <a16:creationId xmlns:a16="http://schemas.microsoft.com/office/drawing/2014/main" id="{2C9CA01C-54DF-DDCB-549F-773F784B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4" y="517602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B3095-E2A4-F6B9-13C8-045D6DE0EC03}"/>
              </a:ext>
            </a:extLst>
          </p:cNvPr>
          <p:cNvSpPr/>
          <p:nvPr/>
        </p:nvSpPr>
        <p:spPr>
          <a:xfrm>
            <a:off x="6292578" y="5283657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Diff </a:t>
            </a:r>
            <a:r>
              <a:rPr lang="en-US" altLang="en-US" sz="1300" dirty="0" err="1">
                <a:solidFill>
                  <a:srgbClr val="000000"/>
                </a:solidFill>
              </a:rPr>
              <a:t>Pwr</a:t>
            </a:r>
            <a:r>
              <a:rPr lang="en-US" altLang="en-US" sz="1300" dirty="0">
                <a:solidFill>
                  <a:srgbClr val="000000"/>
                </a:solidFill>
              </a:rPr>
              <a:t> Opp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Foundations (3)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7F7A75-3EFB-F52B-26BA-BB9BD759DCF2}"/>
              </a:ext>
            </a:extLst>
          </p:cNvPr>
          <p:cNvSpPr/>
          <p:nvPr/>
        </p:nvSpPr>
        <p:spPr>
          <a:xfrm>
            <a:off x="6308243" y="2275488"/>
            <a:ext cx="10805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233 </a:t>
            </a:r>
            <a:r>
              <a:rPr lang="en-US" altLang="en-US" sz="900" dirty="0"/>
              <a:t>Mathematical Methods for NE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W(3)</a:t>
            </a:r>
          </a:p>
        </p:txBody>
      </p:sp>
      <p:sp>
        <p:nvSpPr>
          <p:cNvPr id="6" name="Rectangle 2255">
            <a:extLst>
              <a:ext uri="{FF2B5EF4-FFF2-40B4-BE49-F238E27FC236}">
                <a16:creationId xmlns:a16="http://schemas.microsoft.com/office/drawing/2014/main" id="{60096D54-6DE6-8470-879D-2D1CE7DDA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788" y="2042936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201</a:t>
            </a:r>
          </a:p>
        </p:txBody>
      </p:sp>
      <p:sp>
        <p:nvSpPr>
          <p:cNvPr id="10" name="Rectangle 2255">
            <a:extLst>
              <a:ext uri="{FF2B5EF4-FFF2-40B4-BE49-F238E27FC236}">
                <a16:creationId xmlns:a16="http://schemas.microsoft.com/office/drawing/2014/main" id="{99342216-3C6F-7C5F-6F88-388D2C386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837" y="3133161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251Z</a:t>
            </a:r>
          </a:p>
        </p:txBody>
      </p:sp>
      <p:sp>
        <p:nvSpPr>
          <p:cNvPr id="13" name="Rectangle 2255">
            <a:extLst>
              <a:ext uri="{FF2B5EF4-FFF2-40B4-BE49-F238E27FC236}">
                <a16:creationId xmlns:a16="http://schemas.microsoft.com/office/drawing/2014/main" id="{EACD3943-D63A-11E1-7E86-D80BE39AA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107" y="104408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2ED5C5-F038-1476-86BC-FE27DC2964D3}"/>
              </a:ext>
            </a:extLst>
          </p:cNvPr>
          <p:cNvSpPr/>
          <p:nvPr/>
        </p:nvSpPr>
        <p:spPr>
          <a:xfrm>
            <a:off x="5910390" y="2277895"/>
            <a:ext cx="6174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256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146FED-56B5-8010-1FBB-C23021FE68A1}"/>
              </a:ext>
            </a:extLst>
          </p:cNvPr>
          <p:cNvSpPr/>
          <p:nvPr/>
        </p:nvSpPr>
        <p:spPr>
          <a:xfrm>
            <a:off x="7538814" y="1107747"/>
            <a:ext cx="5581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</a:t>
            </a:r>
          </a:p>
        </p:txBody>
      </p:sp>
      <p:sp>
        <p:nvSpPr>
          <p:cNvPr id="19" name="Oval 2140" descr="40%">
            <a:extLst>
              <a:ext uri="{FF2B5EF4-FFF2-40B4-BE49-F238E27FC236}">
                <a16:creationId xmlns:a16="http://schemas.microsoft.com/office/drawing/2014/main" id="{C4E17D9B-359F-0300-638B-14A1AE7B8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1888" y="1151064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234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&amp;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20" name="Oval 2140" descr="40%">
            <a:extLst>
              <a:ext uri="{FF2B5EF4-FFF2-40B4-BE49-F238E27FC236}">
                <a16:creationId xmlns:a16="http://schemas.microsoft.com/office/drawing/2014/main" id="{3EC6BA39-CDD6-6436-3A9E-A9CE89A35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6599" y="120992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235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&amp;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8886AE-6D60-6F79-6255-669040EAD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091" y="4438828"/>
            <a:ext cx="1152244" cy="65232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3596" y="1097402"/>
            <a:ext cx="4234491" cy="2987786"/>
            <a:chOff x="6838157" y="3322963"/>
            <a:chExt cx="4234491" cy="2987786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9942348" y="3322963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22254" y="5466442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03" name="Rectangle 2141"/>
            <p:cNvSpPr>
              <a:spLocks noChangeArrowheads="1"/>
            </p:cNvSpPr>
            <p:nvPr/>
          </p:nvSpPr>
          <p:spPr bwMode="auto">
            <a:xfrm>
              <a:off x="8442801" y="4450985"/>
              <a:ext cx="1131888" cy="7053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341 </a:t>
              </a:r>
              <a:r>
                <a:rPr lang="en-US" altLang="en-US" sz="1000" dirty="0"/>
                <a:t>Linear </a:t>
              </a:r>
              <a:r>
                <a:rPr lang="en-US" altLang="en-US" sz="1000" dirty="0" err="1"/>
                <a:t>Alg</a:t>
              </a:r>
              <a:endParaRPr lang="en-US" altLang="en-US" sz="1000" dirty="0"/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800" dirty="0"/>
                <a:t>F, W, S (3) </a:t>
              </a:r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38157" y="5482317"/>
              <a:ext cx="1152525" cy="828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ST 314</a:t>
              </a:r>
              <a:br>
                <a:rPr lang="en-US" altLang="en-US" sz="1300" dirty="0"/>
              </a:br>
              <a:r>
                <a:rPr lang="en-US" altLang="en-US" sz="900" dirty="0"/>
                <a:t>Statistics for Engineers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(3)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57" name="Oval 2164" descr="40%"/>
          <p:cNvSpPr>
            <a:spLocks noChangeArrowheads="1"/>
          </p:cNvSpPr>
          <p:nvPr/>
        </p:nvSpPr>
        <p:spPr bwMode="auto">
          <a:xfrm>
            <a:off x="161376" y="2208314"/>
            <a:ext cx="1130301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300240"/>
            <a:ext cx="16859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THIRD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FOURTH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2000" y="916552"/>
            <a:ext cx="0" cy="53413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 dirty="0"/>
              <a:t>NUCLEAR MATERIALS</a:t>
            </a:r>
          </a:p>
        </p:txBody>
      </p:sp>
      <p:sp>
        <p:nvSpPr>
          <p:cNvPr id="3144" name="Rectangle 2066"/>
          <p:cNvSpPr>
            <a:spLocks noChangeArrowheads="1"/>
          </p:cNvSpPr>
          <p:nvPr/>
        </p:nvSpPr>
        <p:spPr bwMode="auto">
          <a:xfrm>
            <a:off x="176673" y="4212950"/>
            <a:ext cx="1130300" cy="84382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414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Ethics &amp; Governance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/>
              <a:t> F (3</a:t>
            </a:r>
            <a:r>
              <a:rPr lang="en-US" altLang="en-US" sz="800" dirty="0"/>
              <a:t>)</a:t>
            </a:r>
          </a:p>
        </p:txBody>
      </p: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35138" y="214550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30148" y="419517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84" name="Group 2091"/>
          <p:cNvGrpSpPr>
            <a:grpSpLocks/>
          </p:cNvGrpSpPr>
          <p:nvPr/>
        </p:nvGrpSpPr>
        <p:grpSpPr bwMode="auto">
          <a:xfrm>
            <a:off x="166312" y="1151665"/>
            <a:ext cx="1154113" cy="836613"/>
            <a:chOff x="52" y="724"/>
            <a:chExt cx="727" cy="527"/>
          </a:xfrm>
        </p:grpSpPr>
        <p:sp>
          <p:nvSpPr>
            <p:cNvPr id="3140" name="Oval 2092" descr="Outlined diamond"/>
            <p:cNvSpPr>
              <a:spLocks noChangeArrowheads="1"/>
            </p:cNvSpPr>
            <p:nvPr/>
          </p:nvSpPr>
          <p:spPr bwMode="auto">
            <a:xfrm>
              <a:off x="52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1" name="Rectangle 2093"/>
            <p:cNvSpPr>
              <a:spLocks noChangeArrowheads="1"/>
            </p:cNvSpPr>
            <p:nvPr/>
          </p:nvSpPr>
          <p:spPr bwMode="auto">
            <a:xfrm>
              <a:off x="53" y="778"/>
              <a:ext cx="726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300" dirty="0"/>
                <a:t>ENGR 248 </a:t>
              </a:r>
              <a:r>
                <a:rPr lang="en-US" altLang="en-US" sz="1000" dirty="0"/>
                <a:t>Solid Modeling</a:t>
              </a:r>
              <a:br>
                <a:rPr lang="en-US" altLang="en-US" sz="1300" dirty="0"/>
              </a:br>
              <a:r>
                <a:rPr lang="en-US" altLang="en-US" sz="800" dirty="0"/>
                <a:t> 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 W, S (3)</a:t>
              </a:r>
            </a:p>
          </p:txBody>
        </p:sp>
      </p:grp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323013" y="110490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7" name="Rectangle 2138"/>
          <p:cNvSpPr>
            <a:spLocks noChangeArrowheads="1"/>
          </p:cNvSpPr>
          <p:nvPr/>
        </p:nvSpPr>
        <p:spPr bwMode="auto">
          <a:xfrm>
            <a:off x="2386965" y="6306225"/>
            <a:ext cx="5986463" cy="63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b="0" dirty="0"/>
              <a:t> (   )         The number within the parenthesis represent the credits of the course.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dirty="0"/>
              <a:t>F, W,S:  </a:t>
            </a:r>
            <a:r>
              <a:rPr lang="en-US" altLang="en-US" sz="800" b="0" dirty="0"/>
              <a:t>Represents the  term the course is offered </a:t>
            </a:r>
            <a:r>
              <a:rPr lang="en-US" altLang="en-US" sz="800" dirty="0"/>
              <a:t>(F</a:t>
            </a:r>
            <a:r>
              <a:rPr lang="en-US" altLang="en-US" sz="800" b="0" dirty="0"/>
              <a:t>all, </a:t>
            </a:r>
            <a:r>
              <a:rPr lang="en-US" altLang="en-US" sz="800" dirty="0"/>
              <a:t>W</a:t>
            </a:r>
            <a:r>
              <a:rPr lang="en-US" altLang="en-US" sz="800" b="0" dirty="0"/>
              <a:t>inter and </a:t>
            </a:r>
            <a:r>
              <a:rPr lang="en-US" altLang="en-US" sz="800" dirty="0"/>
              <a:t>S</a:t>
            </a:r>
            <a:r>
              <a:rPr lang="en-US" altLang="en-US" sz="800" b="0" dirty="0"/>
              <a:t>pring term respectively).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b="0" dirty="0"/>
              <a:t>Restricted Electives can be from Engineering, Science or Business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endParaRPr lang="en-US" altLang="en-US" sz="800" b="0" dirty="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 dirty="0"/>
              <a:t>Aug. 2026</a:t>
            </a:r>
          </a:p>
        </p:txBody>
      </p:sp>
      <p:grpSp>
        <p:nvGrpSpPr>
          <p:cNvPr id="3095" name="Group 2250"/>
          <p:cNvGrpSpPr>
            <a:grpSpLocks/>
          </p:cNvGrpSpPr>
          <p:nvPr/>
        </p:nvGrpSpPr>
        <p:grpSpPr bwMode="auto">
          <a:xfrm>
            <a:off x="3219223" y="2188367"/>
            <a:ext cx="1130300" cy="955956"/>
            <a:chOff x="2061" y="725"/>
            <a:chExt cx="712" cy="563"/>
          </a:xfrm>
        </p:grpSpPr>
        <p:sp>
          <p:nvSpPr>
            <p:cNvPr id="3132" name="Oval 2210"/>
            <p:cNvSpPr>
              <a:spLocks noChangeArrowheads="1"/>
            </p:cNvSpPr>
            <p:nvPr/>
          </p:nvSpPr>
          <p:spPr bwMode="auto">
            <a:xfrm>
              <a:off x="2061" y="725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33" name="Rectangle 2211"/>
            <p:cNvSpPr>
              <a:spLocks noChangeArrowheads="1"/>
            </p:cNvSpPr>
            <p:nvPr/>
          </p:nvSpPr>
          <p:spPr bwMode="auto">
            <a:xfrm>
              <a:off x="2074" y="766"/>
              <a:ext cx="668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MATS 413 </a:t>
              </a:r>
              <a:r>
                <a:rPr lang="en-US" altLang="en-US" sz="900" dirty="0"/>
                <a:t>Materials Thermodynamics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800" dirty="0"/>
                <a:t>(4)</a:t>
              </a:r>
            </a:p>
          </p:txBody>
        </p:sp>
      </p:grpSp>
      <p:sp>
        <p:nvSpPr>
          <p:cNvPr id="3105" name="Rectangle 2078"/>
          <p:cNvSpPr>
            <a:spLocks noChangeArrowheads="1"/>
          </p:cNvSpPr>
          <p:nvPr/>
        </p:nvSpPr>
        <p:spPr bwMode="auto">
          <a:xfrm>
            <a:off x="134069" y="5298868"/>
            <a:ext cx="1112838" cy="67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Free Elective</a:t>
            </a:r>
            <a:br>
              <a:rPr lang="en-US" altLang="en-US" sz="1300" dirty="0"/>
            </a:br>
            <a:endParaRPr lang="en-US" altLang="en-US" sz="800" dirty="0"/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3106" name="Rectangle 2081"/>
          <p:cNvSpPr>
            <a:spLocks noChangeArrowheads="1"/>
          </p:cNvSpPr>
          <p:nvPr/>
        </p:nvSpPr>
        <p:spPr bwMode="auto">
          <a:xfrm>
            <a:off x="1670982" y="4348909"/>
            <a:ext cx="1141412" cy="6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Restricted Elective</a:t>
            </a:r>
            <a:br>
              <a:rPr lang="en-US" altLang="en-US" sz="1300" dirty="0"/>
            </a:br>
            <a:r>
              <a:rPr lang="en-US" altLang="en-US" sz="800" dirty="0"/>
              <a:t>(4) </a:t>
            </a:r>
          </a:p>
        </p:txBody>
      </p: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3" name="Rectangle 2109"/>
          <p:cNvSpPr>
            <a:spLocks noChangeArrowheads="1"/>
          </p:cNvSpPr>
          <p:nvPr/>
        </p:nvSpPr>
        <p:spPr bwMode="auto">
          <a:xfrm>
            <a:off x="6319838" y="1141477"/>
            <a:ext cx="1152525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NSE 407 </a:t>
            </a:r>
            <a:r>
              <a:rPr lang="en-US" altLang="en-US" sz="1100" dirty="0"/>
              <a:t>Seminar  </a:t>
            </a:r>
            <a:r>
              <a:rPr lang="en-US" altLang="en-US" sz="800" dirty="0"/>
              <a:t>                                     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 W, S (1)</a:t>
            </a:r>
            <a:endParaRPr lang="en-US" altLang="en-US" sz="1300" dirty="0"/>
          </a:p>
        </p:txBody>
      </p:sp>
      <p:sp>
        <p:nvSpPr>
          <p:cNvPr id="3115" name="Rectangle 2072"/>
          <p:cNvSpPr>
            <a:spLocks noChangeArrowheads="1"/>
          </p:cNvSpPr>
          <p:nvPr/>
        </p:nvSpPr>
        <p:spPr bwMode="auto">
          <a:xfrm>
            <a:off x="173584" y="2246258"/>
            <a:ext cx="115252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MATS 322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/>
              <a:t>Mechanical Properties of Mats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(4)</a:t>
            </a:r>
          </a:p>
        </p:txBody>
      </p:sp>
      <p:sp>
        <p:nvSpPr>
          <p:cNvPr id="3116" name="Rectangle 2"/>
          <p:cNvSpPr>
            <a:spLocks noChangeArrowheads="1"/>
          </p:cNvSpPr>
          <p:nvPr/>
        </p:nvSpPr>
        <p:spPr bwMode="auto">
          <a:xfrm>
            <a:off x="1724026" y="2251870"/>
            <a:ext cx="11414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br>
              <a:rPr lang="en-US" altLang="en-US" sz="2400" dirty="0"/>
            </a:br>
            <a:r>
              <a:rPr lang="en-US" altLang="en-US" sz="1200" dirty="0"/>
              <a:t> </a:t>
            </a:r>
            <a:r>
              <a:rPr lang="en-US" altLang="en-US" sz="800" dirty="0"/>
              <a:t> </a:t>
            </a:r>
          </a:p>
        </p:txBody>
      </p:sp>
      <p:sp>
        <p:nvSpPr>
          <p:cNvPr id="3117" name="Rectangle 2141"/>
          <p:cNvSpPr>
            <a:spLocks noChangeArrowheads="1"/>
          </p:cNvSpPr>
          <p:nvPr/>
        </p:nvSpPr>
        <p:spPr bwMode="auto">
          <a:xfrm>
            <a:off x="3256819" y="1167881"/>
            <a:ext cx="1152525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ENGR 330</a:t>
            </a:r>
            <a:br>
              <a:rPr lang="en-US" altLang="en-US" sz="1300" dirty="0"/>
            </a:br>
            <a:r>
              <a:rPr lang="en-US" altLang="en-US" sz="900" dirty="0"/>
              <a:t>Inclusive &amp; Equitable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3118" name="Oval 2089" descr="40%"/>
          <p:cNvSpPr>
            <a:spLocks noChangeArrowheads="1"/>
          </p:cNvSpPr>
          <p:nvPr/>
        </p:nvSpPr>
        <p:spPr bwMode="auto">
          <a:xfrm>
            <a:off x="7890403" y="425262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1" name="Oval 2089" descr="40%"/>
          <p:cNvSpPr>
            <a:spLocks noChangeArrowheads="1"/>
          </p:cNvSpPr>
          <p:nvPr/>
        </p:nvSpPr>
        <p:spPr bwMode="auto">
          <a:xfrm>
            <a:off x="109538" y="516255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907338" y="217011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684463" y="974725"/>
            <a:ext cx="5540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186409" y="1465262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730750" y="327241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473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Reactor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Systems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 F (3)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20038" y="4338261"/>
            <a:ext cx="10620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Tx/>
              <a:buFontTx/>
              <a:buNone/>
            </a:pPr>
            <a:r>
              <a:rPr lang="en-US" altLang="en-US" sz="1200" dirty="0"/>
              <a:t>Restricted  Elective</a:t>
            </a:r>
          </a:p>
          <a:p>
            <a:pPr algn="ctr"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 (4)</a:t>
            </a:r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67058" y="1109982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, W, S (1)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3246486" y="328344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8" name="Oval 2068"/>
          <p:cNvSpPr>
            <a:spLocks noChangeArrowheads="1"/>
          </p:cNvSpPr>
          <p:nvPr/>
        </p:nvSpPr>
        <p:spPr bwMode="auto">
          <a:xfrm>
            <a:off x="4738926" y="2164558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9" name="Rectangle 2"/>
          <p:cNvSpPr>
            <a:spLocks noChangeArrowheads="1"/>
          </p:cNvSpPr>
          <p:nvPr/>
        </p:nvSpPr>
        <p:spPr bwMode="auto">
          <a:xfrm>
            <a:off x="4727814" y="2226722"/>
            <a:ext cx="1141412" cy="7540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472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Project, </a:t>
            </a:r>
            <a:r>
              <a:rPr lang="en-US" altLang="en-US" sz="900" dirty="0" err="1"/>
              <a:t>Mgmt</a:t>
            </a:r>
            <a:r>
              <a:rPr lang="en-US" altLang="en-US" sz="900" dirty="0"/>
              <a:t> &amp; Prof Comm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4332312" y="2051948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WR 227Z</a:t>
            </a:r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4750889" y="426580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ME 480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Materials Selection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8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(4)</a:t>
            </a:r>
          </a:p>
        </p:txBody>
      </p:sp>
      <p:sp>
        <p:nvSpPr>
          <p:cNvPr id="106" name="Oval 2068"/>
          <p:cNvSpPr>
            <a:spLocks noChangeArrowheads="1"/>
          </p:cNvSpPr>
          <p:nvPr/>
        </p:nvSpPr>
        <p:spPr bwMode="auto">
          <a:xfrm>
            <a:off x="6326188" y="217328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07" name="Rectangle 2"/>
          <p:cNvSpPr>
            <a:spLocks noChangeArrowheads="1"/>
          </p:cNvSpPr>
          <p:nvPr/>
        </p:nvSpPr>
        <p:spPr bwMode="auto">
          <a:xfrm>
            <a:off x="6278345" y="2198570"/>
            <a:ext cx="1248785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474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Engineering Design I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 (4)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323013" y="4209497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MATS 4XX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(4)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837028" y="1093314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(1)</a:t>
            </a:r>
          </a:p>
        </p:txBody>
      </p:sp>
      <p:sp>
        <p:nvSpPr>
          <p:cNvPr id="121" name="Rectangle 2"/>
          <p:cNvSpPr>
            <a:spLocks noChangeArrowheads="1"/>
          </p:cNvSpPr>
          <p:nvPr/>
        </p:nvSpPr>
        <p:spPr bwMode="auto">
          <a:xfrm>
            <a:off x="7846381" y="2229971"/>
            <a:ext cx="124878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200" dirty="0"/>
              <a:t>NSE 475          </a:t>
            </a:r>
            <a:r>
              <a:rPr lang="en-US" altLang="en-US" sz="900" dirty="0" err="1"/>
              <a:t>Nuc</a:t>
            </a:r>
            <a:r>
              <a:rPr lang="en-US" altLang="en-US" sz="900" dirty="0"/>
              <a:t> Engineering Design II</a:t>
            </a:r>
            <a:br>
              <a:rPr lang="en-US" altLang="en-US" sz="900" dirty="0"/>
            </a:br>
            <a:r>
              <a:rPr lang="en-US" altLang="en-US" sz="800" dirty="0"/>
              <a:t>S (4)</a:t>
            </a:r>
          </a:p>
        </p:txBody>
      </p:sp>
      <p:sp>
        <p:nvSpPr>
          <p:cNvPr id="122" name="Rectangle 2255"/>
          <p:cNvSpPr>
            <a:spLocks noChangeArrowheads="1"/>
          </p:cNvSpPr>
          <p:nvPr/>
        </p:nvSpPr>
        <p:spPr bwMode="auto">
          <a:xfrm>
            <a:off x="2751742" y="320839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WR 121Z</a:t>
            </a:r>
            <a:endParaRPr lang="en-US" altLang="en-US" sz="800" b="0" dirty="0"/>
          </a:p>
        </p:txBody>
      </p:sp>
      <p:sp>
        <p:nvSpPr>
          <p:cNvPr id="112" name="Oval 2140" descr="40%"/>
          <p:cNvSpPr>
            <a:spLocks noChangeArrowheads="1"/>
          </p:cNvSpPr>
          <p:nvPr/>
        </p:nvSpPr>
        <p:spPr bwMode="auto">
          <a:xfrm>
            <a:off x="4733926" y="5275580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27" name="Oval 2140" descr="40%"/>
          <p:cNvSpPr>
            <a:spLocks noChangeArrowheads="1"/>
          </p:cNvSpPr>
          <p:nvPr/>
        </p:nvSpPr>
        <p:spPr bwMode="auto">
          <a:xfrm>
            <a:off x="7846381" y="324711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446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Materials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Char &amp; Qual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34" name="Oval 2140" descr="40%"/>
          <p:cNvSpPr>
            <a:spLocks noChangeArrowheads="1"/>
          </p:cNvSpPr>
          <p:nvPr/>
        </p:nvSpPr>
        <p:spPr bwMode="auto">
          <a:xfrm>
            <a:off x="6396830" y="5224991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(4)</a:t>
            </a:r>
          </a:p>
        </p:txBody>
      </p:sp>
      <p:sp>
        <p:nvSpPr>
          <p:cNvPr id="135" name="Oval 2140" descr="40%"/>
          <p:cNvSpPr>
            <a:spLocks noChangeArrowheads="1"/>
          </p:cNvSpPr>
          <p:nvPr/>
        </p:nvSpPr>
        <p:spPr bwMode="auto">
          <a:xfrm>
            <a:off x="1713308" y="1161303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240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Intro </a:t>
            </a:r>
            <a:r>
              <a:rPr lang="en-US" altLang="en-US" sz="900" dirty="0" err="1"/>
              <a:t>Nuc</a:t>
            </a:r>
            <a:r>
              <a:rPr lang="en-US" altLang="en-US" sz="900" dirty="0"/>
              <a:t> Fuel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Cycles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8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 (4)</a:t>
            </a:r>
          </a:p>
        </p:txBody>
      </p:sp>
      <p:sp>
        <p:nvSpPr>
          <p:cNvPr id="103" name="Rectangle 2274"/>
          <p:cNvSpPr>
            <a:spLocks noChangeArrowheads="1"/>
          </p:cNvSpPr>
          <p:nvPr/>
        </p:nvSpPr>
        <p:spPr bwMode="auto">
          <a:xfrm>
            <a:off x="3182942" y="4425733"/>
            <a:ext cx="1152525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Seeking Solutions</a:t>
            </a:r>
            <a:br>
              <a:rPr lang="en-US" altLang="en-US" sz="1300" dirty="0"/>
            </a:br>
            <a:r>
              <a:rPr lang="en-US" altLang="en-US" sz="900" dirty="0"/>
              <a:t>(3)</a:t>
            </a:r>
          </a:p>
        </p:txBody>
      </p:sp>
      <p:sp>
        <p:nvSpPr>
          <p:cNvPr id="104" name="Oval 2089" descr="40%"/>
          <p:cNvSpPr>
            <a:spLocks noChangeArrowheads="1"/>
          </p:cNvSpPr>
          <p:nvPr/>
        </p:nvSpPr>
        <p:spPr bwMode="auto">
          <a:xfrm>
            <a:off x="3218922" y="43052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6" name="Oval 2089" descr="40%">
            <a:extLst>
              <a:ext uri="{FF2B5EF4-FFF2-40B4-BE49-F238E27FC236}">
                <a16:creationId xmlns:a16="http://schemas.microsoft.com/office/drawing/2014/main" id="{0693CD60-3043-BA1E-9634-F335F7FA0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8443" y="520307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Rectangle 2274">
            <a:extLst>
              <a:ext uri="{FF2B5EF4-FFF2-40B4-BE49-F238E27FC236}">
                <a16:creationId xmlns:a16="http://schemas.microsoft.com/office/drawing/2014/main" id="{61826A6E-E24C-0433-6807-D2F526F0C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287" y="5309033"/>
            <a:ext cx="1152525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Social Science</a:t>
            </a:r>
            <a:br>
              <a:rPr lang="en-US" altLang="en-US" sz="1300" dirty="0"/>
            </a:br>
            <a:r>
              <a:rPr lang="en-US" altLang="en-US" sz="900" dirty="0"/>
              <a:t>(3)</a:t>
            </a:r>
          </a:p>
        </p:txBody>
      </p:sp>
      <p:sp>
        <p:nvSpPr>
          <p:cNvPr id="10" name="Rectangle 2078">
            <a:extLst>
              <a:ext uri="{FF2B5EF4-FFF2-40B4-BE49-F238E27FC236}">
                <a16:creationId xmlns:a16="http://schemas.microsoft.com/office/drawing/2014/main" id="{ED913BB5-56BE-C0D0-94F0-AE673EDE9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298" y="3395311"/>
            <a:ext cx="1112838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227Z</a:t>
            </a:r>
            <a:br>
              <a:rPr lang="en-US" altLang="en-US" sz="1300" dirty="0"/>
            </a:br>
            <a:r>
              <a:rPr lang="en-US" altLang="en-US" sz="900" dirty="0"/>
              <a:t>Technical Writing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11" name="Oval 2140" descr="40%">
            <a:extLst>
              <a:ext uri="{FF2B5EF4-FFF2-40B4-BE49-F238E27FC236}">
                <a16:creationId xmlns:a16="http://schemas.microsoft.com/office/drawing/2014/main" id="{D28883DF-8830-CAE2-961C-66266652D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3025" y="3270965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445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Materials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3" name="Rectangle 2255">
            <a:extLst>
              <a:ext uri="{FF2B5EF4-FFF2-40B4-BE49-F238E27FC236}">
                <a16:creationId xmlns:a16="http://schemas.microsoft.com/office/drawing/2014/main" id="{D11B8780-55C3-6B23-6E9B-E1C6B9C98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1996" y="4107171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236</a:t>
            </a:r>
          </a:p>
        </p:txBody>
      </p:sp>
      <p:sp>
        <p:nvSpPr>
          <p:cNvPr id="4" name="Rectangle 2255">
            <a:extLst>
              <a:ext uri="{FF2B5EF4-FFF2-40B4-BE49-F238E27FC236}">
                <a16:creationId xmlns:a16="http://schemas.microsoft.com/office/drawing/2014/main" id="{F2365A75-8738-E9E5-DA02-5B7EBE078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4567" y="2094057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202</a:t>
            </a:r>
          </a:p>
        </p:txBody>
      </p:sp>
      <p:sp>
        <p:nvSpPr>
          <p:cNvPr id="5" name="Rectangle 2255">
            <a:extLst>
              <a:ext uri="{FF2B5EF4-FFF2-40B4-BE49-F238E27FC236}">
                <a16:creationId xmlns:a16="http://schemas.microsoft.com/office/drawing/2014/main" id="{5E3D750C-770E-068A-D404-11EEBB553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2938" y="311518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252Z</a:t>
            </a:r>
          </a:p>
        </p:txBody>
      </p:sp>
      <p:sp>
        <p:nvSpPr>
          <p:cNvPr id="7" name="Rectangle 2255">
            <a:extLst>
              <a:ext uri="{FF2B5EF4-FFF2-40B4-BE49-F238E27FC236}">
                <a16:creationId xmlns:a16="http://schemas.microsoft.com/office/drawing/2014/main" id="{CDDA615D-7C23-BA02-5B9F-F8362A689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775" y="2098503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254</a:t>
            </a:r>
            <a:endParaRPr lang="en-US" altLang="en-US" sz="800" b="0" dirty="0"/>
          </a:p>
        </p:txBody>
      </p:sp>
      <p:sp>
        <p:nvSpPr>
          <p:cNvPr id="8" name="Rectangle 2255">
            <a:extLst>
              <a:ext uri="{FF2B5EF4-FFF2-40B4-BE49-F238E27FC236}">
                <a16:creationId xmlns:a16="http://schemas.microsoft.com/office/drawing/2014/main" id="{12FDC011-1BEF-6F34-D596-BCE08CCFC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740" y="209247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MATS 321</a:t>
            </a:r>
          </a:p>
        </p:txBody>
      </p:sp>
      <p:sp>
        <p:nvSpPr>
          <p:cNvPr id="13" name="Rectangle 2255">
            <a:extLst>
              <a:ext uri="{FF2B5EF4-FFF2-40B4-BE49-F238E27FC236}">
                <a16:creationId xmlns:a16="http://schemas.microsoft.com/office/drawing/2014/main" id="{A972E0C2-A0D1-3075-BCBD-8416A03BD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8800" y="3128242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NSE 351</a:t>
            </a:r>
            <a:endParaRPr lang="en-US" altLang="en-US" sz="800" b="0" dirty="0"/>
          </a:p>
        </p:txBody>
      </p:sp>
      <p:sp>
        <p:nvSpPr>
          <p:cNvPr id="14" name="Rectangle 2255">
            <a:extLst>
              <a:ext uri="{FF2B5EF4-FFF2-40B4-BE49-F238E27FC236}">
                <a16:creationId xmlns:a16="http://schemas.microsoft.com/office/drawing/2014/main" id="{D1117E3A-547C-4DE4-B61D-A5F8A9306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060" y="2118471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472</a:t>
            </a:r>
          </a:p>
        </p:txBody>
      </p:sp>
      <p:sp>
        <p:nvSpPr>
          <p:cNvPr id="15" name="Rectangle 2255">
            <a:extLst>
              <a:ext uri="{FF2B5EF4-FFF2-40B4-BE49-F238E27FC236}">
                <a16:creationId xmlns:a16="http://schemas.microsoft.com/office/drawing/2014/main" id="{0AC8E7E8-21B1-73D5-DBE8-2F858818A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3196" y="2078236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474</a:t>
            </a:r>
          </a:p>
        </p:txBody>
      </p:sp>
      <p:sp>
        <p:nvSpPr>
          <p:cNvPr id="16" name="Rectangle 2255">
            <a:extLst>
              <a:ext uri="{FF2B5EF4-FFF2-40B4-BE49-F238E27FC236}">
                <a16:creationId xmlns:a16="http://schemas.microsoft.com/office/drawing/2014/main" id="{0A553693-98AF-AAB9-E39A-D3F819A0C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8324" y="3197902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321</a:t>
            </a:r>
          </a:p>
        </p:txBody>
      </p:sp>
      <p:sp>
        <p:nvSpPr>
          <p:cNvPr id="17" name="Rectangle 2255">
            <a:extLst>
              <a:ext uri="{FF2B5EF4-FFF2-40B4-BE49-F238E27FC236}">
                <a16:creationId xmlns:a16="http://schemas.microsoft.com/office/drawing/2014/main" id="{C0A5614A-6670-F01A-40E1-EBD9B6FB3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138" y="315950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445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333C4E7-D022-9562-1895-4EA0C2DE2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275" y="1044196"/>
            <a:ext cx="1170533" cy="22557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92DA5C6-C03B-E65C-62CF-F958BACB4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262" y="3377767"/>
            <a:ext cx="1140051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296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½ Floppy (A:)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3½ Floppy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3½ Floppy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½ Floppy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6976</TotalTime>
  <Pages>2</Pages>
  <Words>734</Words>
  <Application>Microsoft Office PowerPoint</Application>
  <PresentationFormat>On-screen Show (4:3)</PresentationFormat>
  <Paragraphs>200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Times New Roman</vt:lpstr>
      <vt:lpstr>3½ Floppy (A:)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Engineering</dc:title>
  <dc:creator>ime evaluation copy</dc:creator>
  <cp:lastModifiedBy>Stueve, Joan M</cp:lastModifiedBy>
  <cp:revision>251</cp:revision>
  <cp:lastPrinted>2026-09-14T16:02:35Z</cp:lastPrinted>
  <dcterms:created xsi:type="dcterms:W3CDTF">1996-09-04T16:38:34Z</dcterms:created>
  <dcterms:modified xsi:type="dcterms:W3CDTF">2026-09-14T16:14:38Z</dcterms:modified>
</cp:coreProperties>
</file>