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8" r:id="rId2"/>
    <p:sldId id="260" r:id="rId3"/>
  </p:sldIdLst>
  <p:sldSz cx="9144000" cy="6858000" type="screen4x3"/>
  <p:notesSz cx="70104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E8E8"/>
    <a:srgbClr val="A1A1A1"/>
    <a:srgbClr val="AAAA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22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453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6425"/>
            <a:ext cx="5143500" cy="4183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670" tIns="45031" rIns="91670" bIns="450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9038" y="701675"/>
            <a:ext cx="4633912" cy="3475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859680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299" tIns="0" rIns="19299" bIns="0" anchor="b"/>
          <a:lstStyle>
            <a:lvl1pPr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100" b="0" i="1"/>
              <a:t>1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10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103" name="Rectangle 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963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299" tIns="0" rIns="19299" bIns="0" anchor="b"/>
          <a:lstStyle>
            <a:lvl1pPr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100" b="0" i="1"/>
              <a:t>1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10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103" name="Rectangle 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126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45504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70340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697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5101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51153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3491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0560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0611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4249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3532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0406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94242" y="3106892"/>
            <a:ext cx="4613385" cy="1006217"/>
            <a:chOff x="6520319" y="5332453"/>
            <a:chExt cx="4613385" cy="1006217"/>
          </a:xfrm>
          <a:noFill/>
        </p:grpSpPr>
        <p:sp>
          <p:nvSpPr>
            <p:cNvPr id="3076" name="Oval 2140" descr="40%"/>
            <p:cNvSpPr>
              <a:spLocks noChangeArrowheads="1"/>
            </p:cNvSpPr>
            <p:nvPr/>
          </p:nvSpPr>
          <p:spPr bwMode="auto">
            <a:xfrm>
              <a:off x="10003404" y="5477555"/>
              <a:ext cx="1130300" cy="82550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089" name="Oval 2140" descr="40%"/>
            <p:cNvSpPr>
              <a:spLocks noChangeArrowheads="1"/>
            </p:cNvSpPr>
            <p:nvPr/>
          </p:nvSpPr>
          <p:spPr bwMode="auto">
            <a:xfrm>
              <a:off x="8422254" y="5466442"/>
              <a:ext cx="1130300" cy="82550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090" name="Oval 2174" descr="40%"/>
            <p:cNvSpPr>
              <a:spLocks noChangeArrowheads="1"/>
            </p:cNvSpPr>
            <p:nvPr/>
          </p:nvSpPr>
          <p:spPr bwMode="auto">
            <a:xfrm>
              <a:off x="6847682" y="5474380"/>
              <a:ext cx="1130300" cy="82550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2109" name="Rectangle 2255"/>
            <p:cNvSpPr>
              <a:spLocks noChangeArrowheads="1"/>
            </p:cNvSpPr>
            <p:nvPr/>
          </p:nvSpPr>
          <p:spPr bwMode="auto">
            <a:xfrm>
              <a:off x="6520319" y="5332453"/>
              <a:ext cx="1014413" cy="2111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>
              <a:lvl1pPr algn="l"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algn="l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algn="l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algn="l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algn="l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  <a:defRPr/>
              </a:pPr>
              <a:r>
                <a:rPr lang="en-US" altLang="en-US" sz="800" b="0" dirty="0"/>
                <a:t>MTH 112Z</a:t>
              </a:r>
            </a:p>
          </p:txBody>
        </p:sp>
        <p:sp>
          <p:nvSpPr>
            <p:cNvPr id="3103" name="Rectangle 2141"/>
            <p:cNvSpPr>
              <a:spLocks noChangeArrowheads="1"/>
            </p:cNvSpPr>
            <p:nvPr/>
          </p:nvSpPr>
          <p:spPr bwMode="auto">
            <a:xfrm>
              <a:off x="8449012" y="5506333"/>
              <a:ext cx="1131888" cy="828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r>
                <a:rPr lang="en-US" altLang="en-US" sz="1300" dirty="0"/>
                <a:t>MTH 252Z</a:t>
              </a:r>
              <a:br>
                <a:rPr lang="en-US" altLang="en-US" sz="1300" dirty="0"/>
              </a:br>
              <a:r>
                <a:rPr lang="en-US" altLang="en-US" sz="900" dirty="0"/>
                <a:t>Integral</a:t>
              </a:r>
              <a:br>
                <a:rPr lang="en-US" altLang="en-US" sz="900" dirty="0"/>
              </a:br>
              <a:r>
                <a:rPr lang="en-US" altLang="en-US" sz="900" dirty="0"/>
                <a:t> Calculus</a:t>
              </a:r>
            </a:p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800" dirty="0"/>
                <a:t>F,W,S (4) </a:t>
              </a:r>
            </a:p>
          </p:txBody>
        </p:sp>
        <p:sp>
          <p:nvSpPr>
            <p:cNvPr id="3104" name="Rectangle 2175"/>
            <p:cNvSpPr>
              <a:spLocks noChangeArrowheads="1"/>
            </p:cNvSpPr>
            <p:nvPr/>
          </p:nvSpPr>
          <p:spPr bwMode="auto">
            <a:xfrm>
              <a:off x="6827327" y="5509995"/>
              <a:ext cx="1152525" cy="828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r>
                <a:rPr lang="en-US" altLang="en-US" sz="1300" dirty="0"/>
                <a:t>MTH 251Z</a:t>
              </a:r>
              <a:br>
                <a:rPr lang="en-US" altLang="en-US" sz="1300" dirty="0"/>
              </a:br>
              <a:r>
                <a:rPr lang="en-US" altLang="en-US" sz="900" dirty="0"/>
                <a:t>Differential</a:t>
              </a:r>
              <a:br>
                <a:rPr lang="en-US" altLang="en-US" sz="900" dirty="0"/>
              </a:br>
              <a:r>
                <a:rPr lang="en-US" altLang="en-US" sz="900" dirty="0"/>
                <a:t> Calculus</a:t>
              </a:r>
            </a:p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800" dirty="0"/>
                <a:t>F,W,S (4) </a:t>
              </a:r>
            </a:p>
          </p:txBody>
        </p:sp>
      </p:grpSp>
      <p:sp>
        <p:nvSpPr>
          <p:cNvPr id="3074" name="Oval 2065" descr="40%"/>
          <p:cNvSpPr>
            <a:spLocks noChangeArrowheads="1"/>
          </p:cNvSpPr>
          <p:nvPr/>
        </p:nvSpPr>
        <p:spPr bwMode="auto">
          <a:xfrm>
            <a:off x="1683801" y="4254699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grpSp>
        <p:nvGrpSpPr>
          <p:cNvPr id="3075" name="Group 2163"/>
          <p:cNvGrpSpPr>
            <a:grpSpLocks/>
          </p:cNvGrpSpPr>
          <p:nvPr/>
        </p:nvGrpSpPr>
        <p:grpSpPr bwMode="auto">
          <a:xfrm>
            <a:off x="-55562" y="2002635"/>
            <a:ext cx="1338263" cy="979488"/>
            <a:chOff x="1937" y="2787"/>
            <a:chExt cx="843" cy="617"/>
          </a:xfrm>
          <a:noFill/>
        </p:grpSpPr>
        <p:sp>
          <p:nvSpPr>
            <p:cNvPr id="3158" name="Rectangle 2168"/>
            <p:cNvSpPr>
              <a:spLocks noChangeArrowheads="1"/>
            </p:cNvSpPr>
            <p:nvPr/>
          </p:nvSpPr>
          <p:spPr bwMode="auto">
            <a:xfrm>
              <a:off x="1937" y="2787"/>
              <a:ext cx="390" cy="2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800" b="0" dirty="0"/>
                <a:t>MTH  111Z</a:t>
              </a:r>
            </a:p>
          </p:txBody>
        </p:sp>
        <p:sp>
          <p:nvSpPr>
            <p:cNvPr id="3157" name="Oval 2164" descr="40%"/>
            <p:cNvSpPr>
              <a:spLocks noChangeArrowheads="1"/>
            </p:cNvSpPr>
            <p:nvPr/>
          </p:nvSpPr>
          <p:spPr bwMode="auto">
            <a:xfrm>
              <a:off x="2068" y="2884"/>
              <a:ext cx="712" cy="52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3077" name="Rectangle 2050"/>
          <p:cNvSpPr>
            <a:spLocks noChangeArrowheads="1"/>
          </p:cNvSpPr>
          <p:nvPr/>
        </p:nvSpPr>
        <p:spPr bwMode="auto">
          <a:xfrm>
            <a:off x="4403725" y="2498725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78" name="Rectangle 2051"/>
          <p:cNvSpPr>
            <a:spLocks noChangeArrowheads="1"/>
          </p:cNvSpPr>
          <p:nvPr/>
        </p:nvSpPr>
        <p:spPr bwMode="auto">
          <a:xfrm>
            <a:off x="4251325" y="517525"/>
            <a:ext cx="268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45" name="Line 2053"/>
          <p:cNvSpPr>
            <a:spLocks noChangeShapeType="1"/>
          </p:cNvSpPr>
          <p:nvPr/>
        </p:nvSpPr>
        <p:spPr bwMode="auto">
          <a:xfrm>
            <a:off x="6350" y="910231"/>
            <a:ext cx="8978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46" name="Rectangle 2054"/>
          <p:cNvSpPr>
            <a:spLocks noChangeArrowheads="1"/>
          </p:cNvSpPr>
          <p:nvPr/>
        </p:nvSpPr>
        <p:spPr bwMode="auto">
          <a:xfrm>
            <a:off x="1292225" y="300240"/>
            <a:ext cx="16859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FIRST YEAR</a:t>
            </a:r>
          </a:p>
        </p:txBody>
      </p:sp>
      <p:sp>
        <p:nvSpPr>
          <p:cNvPr id="3147" name="Rectangle 2055"/>
          <p:cNvSpPr>
            <a:spLocks noChangeArrowheads="1"/>
          </p:cNvSpPr>
          <p:nvPr/>
        </p:nvSpPr>
        <p:spPr bwMode="auto">
          <a:xfrm>
            <a:off x="6091238" y="300240"/>
            <a:ext cx="15335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SECOND YEAR</a:t>
            </a:r>
          </a:p>
        </p:txBody>
      </p:sp>
      <p:sp>
        <p:nvSpPr>
          <p:cNvPr id="3148" name="Rectangle 2056"/>
          <p:cNvSpPr>
            <a:spLocks noChangeArrowheads="1"/>
          </p:cNvSpPr>
          <p:nvPr/>
        </p:nvSpPr>
        <p:spPr bwMode="auto">
          <a:xfrm>
            <a:off x="4872038" y="603655"/>
            <a:ext cx="8477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Fall</a:t>
            </a:r>
          </a:p>
        </p:txBody>
      </p:sp>
      <p:sp>
        <p:nvSpPr>
          <p:cNvPr id="3149" name="Rectangle 2057"/>
          <p:cNvSpPr>
            <a:spLocks noChangeArrowheads="1"/>
          </p:cNvSpPr>
          <p:nvPr/>
        </p:nvSpPr>
        <p:spPr bwMode="auto">
          <a:xfrm>
            <a:off x="1749425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Winter</a:t>
            </a:r>
          </a:p>
        </p:txBody>
      </p:sp>
      <p:sp>
        <p:nvSpPr>
          <p:cNvPr id="3150" name="Rectangle 2058"/>
          <p:cNvSpPr>
            <a:spLocks noChangeArrowheads="1"/>
          </p:cNvSpPr>
          <p:nvPr/>
        </p:nvSpPr>
        <p:spPr bwMode="auto">
          <a:xfrm>
            <a:off x="3349625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Spring</a:t>
            </a:r>
          </a:p>
        </p:txBody>
      </p:sp>
      <p:sp>
        <p:nvSpPr>
          <p:cNvPr id="3151" name="Rectangle 2059"/>
          <p:cNvSpPr>
            <a:spLocks noChangeArrowheads="1"/>
          </p:cNvSpPr>
          <p:nvPr/>
        </p:nvSpPr>
        <p:spPr bwMode="auto">
          <a:xfrm>
            <a:off x="225425" y="603655"/>
            <a:ext cx="8477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Fall</a:t>
            </a:r>
          </a:p>
        </p:txBody>
      </p:sp>
      <p:sp>
        <p:nvSpPr>
          <p:cNvPr id="3152" name="Rectangle 2060"/>
          <p:cNvSpPr>
            <a:spLocks noChangeArrowheads="1"/>
          </p:cNvSpPr>
          <p:nvPr/>
        </p:nvSpPr>
        <p:spPr bwMode="auto">
          <a:xfrm>
            <a:off x="6396038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Winter</a:t>
            </a:r>
          </a:p>
        </p:txBody>
      </p:sp>
      <p:sp>
        <p:nvSpPr>
          <p:cNvPr id="3153" name="Rectangle 2061"/>
          <p:cNvSpPr>
            <a:spLocks noChangeArrowheads="1"/>
          </p:cNvSpPr>
          <p:nvPr/>
        </p:nvSpPr>
        <p:spPr bwMode="auto">
          <a:xfrm>
            <a:off x="7920038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Spring</a:t>
            </a:r>
          </a:p>
        </p:txBody>
      </p:sp>
      <p:sp>
        <p:nvSpPr>
          <p:cNvPr id="3154" name="Line 2062"/>
          <p:cNvSpPr>
            <a:spLocks noChangeShapeType="1"/>
          </p:cNvSpPr>
          <p:nvPr/>
        </p:nvSpPr>
        <p:spPr bwMode="auto">
          <a:xfrm>
            <a:off x="4572000" y="916552"/>
            <a:ext cx="0" cy="534137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55" name="Rectangle 2063"/>
          <p:cNvSpPr>
            <a:spLocks noChangeArrowheads="1"/>
          </p:cNvSpPr>
          <p:nvPr/>
        </p:nvSpPr>
        <p:spPr bwMode="auto">
          <a:xfrm>
            <a:off x="2968625" y="-3175"/>
            <a:ext cx="4019550" cy="335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600" u="sng" dirty="0"/>
              <a:t>HEALTH PHYSICS</a:t>
            </a:r>
          </a:p>
        </p:txBody>
      </p:sp>
      <p:grpSp>
        <p:nvGrpSpPr>
          <p:cNvPr id="3080" name="Group 2064"/>
          <p:cNvGrpSpPr>
            <a:grpSpLocks/>
          </p:cNvGrpSpPr>
          <p:nvPr/>
        </p:nvGrpSpPr>
        <p:grpSpPr bwMode="auto">
          <a:xfrm>
            <a:off x="1677988" y="979490"/>
            <a:ext cx="1130300" cy="950914"/>
            <a:chOff x="1060" y="645"/>
            <a:chExt cx="712" cy="599"/>
          </a:xfrm>
        </p:grpSpPr>
        <p:sp>
          <p:nvSpPr>
            <p:cNvPr id="3143" name="Oval 2065" descr="40%"/>
            <p:cNvSpPr>
              <a:spLocks noChangeArrowheads="1"/>
            </p:cNvSpPr>
            <p:nvPr/>
          </p:nvSpPr>
          <p:spPr bwMode="auto">
            <a:xfrm>
              <a:off x="1060" y="724"/>
              <a:ext cx="712" cy="52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144" name="Rectangle 2066"/>
            <p:cNvSpPr>
              <a:spLocks noChangeArrowheads="1"/>
            </p:cNvSpPr>
            <p:nvPr/>
          </p:nvSpPr>
          <p:spPr bwMode="auto">
            <a:xfrm>
              <a:off x="1060" y="645"/>
              <a:ext cx="712" cy="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ts val="0"/>
                </a:spcBef>
                <a:buSzTx/>
                <a:buFontTx/>
                <a:buNone/>
              </a:pPr>
              <a:br>
                <a:rPr lang="en-US" altLang="en-US" sz="1300" dirty="0"/>
              </a:br>
              <a:r>
                <a:rPr lang="en-US" altLang="en-US" sz="1300" dirty="0"/>
                <a:t>ENGR 102</a:t>
              </a:r>
            </a:p>
            <a:p>
              <a:pPr algn="ctr">
                <a:spcBef>
                  <a:spcPts val="0"/>
                </a:spcBef>
                <a:buSzTx/>
                <a:buFontTx/>
                <a:buNone/>
              </a:pPr>
              <a:r>
                <a:rPr lang="en-US" altLang="en-US" sz="900" dirty="0"/>
                <a:t>ENGR Design, Problem Solv</a:t>
              </a:r>
            </a:p>
            <a:p>
              <a:pPr algn="ctr">
                <a:spcBef>
                  <a:spcPts val="0"/>
                </a:spcBef>
                <a:buSzTx/>
                <a:buFontTx/>
                <a:buNone/>
              </a:pPr>
              <a:r>
                <a:rPr lang="en-US" altLang="en-US" sz="800" dirty="0"/>
                <a:t>F, W, S (3)</a:t>
              </a:r>
            </a:p>
          </p:txBody>
        </p:sp>
      </p:grpSp>
      <p:sp>
        <p:nvSpPr>
          <p:cNvPr id="3081" name="Oval 2068"/>
          <p:cNvSpPr>
            <a:spLocks noChangeArrowheads="1"/>
          </p:cNvSpPr>
          <p:nvPr/>
        </p:nvSpPr>
        <p:spPr bwMode="auto">
          <a:xfrm>
            <a:off x="1735138" y="2145507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83" name="Oval 2077" descr="40%"/>
          <p:cNvSpPr>
            <a:spLocks noChangeArrowheads="1"/>
          </p:cNvSpPr>
          <p:nvPr/>
        </p:nvSpPr>
        <p:spPr bwMode="auto">
          <a:xfrm>
            <a:off x="111074" y="4227512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grpSp>
        <p:nvGrpSpPr>
          <p:cNvPr id="3084" name="Group 2091"/>
          <p:cNvGrpSpPr>
            <a:grpSpLocks/>
          </p:cNvGrpSpPr>
          <p:nvPr/>
        </p:nvGrpSpPr>
        <p:grpSpPr bwMode="auto">
          <a:xfrm>
            <a:off x="84138" y="989728"/>
            <a:ext cx="1152525" cy="1090613"/>
            <a:chOff x="48" y="626"/>
            <a:chExt cx="726" cy="687"/>
          </a:xfrm>
        </p:grpSpPr>
        <p:sp>
          <p:nvSpPr>
            <p:cNvPr id="3140" name="Oval 2092" descr="Outlined diamond"/>
            <p:cNvSpPr>
              <a:spLocks noChangeArrowheads="1"/>
            </p:cNvSpPr>
            <p:nvPr/>
          </p:nvSpPr>
          <p:spPr bwMode="auto">
            <a:xfrm>
              <a:off x="52" y="724"/>
              <a:ext cx="712" cy="52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141" name="Rectangle 2093"/>
            <p:cNvSpPr>
              <a:spLocks noChangeArrowheads="1"/>
            </p:cNvSpPr>
            <p:nvPr/>
          </p:nvSpPr>
          <p:spPr bwMode="auto">
            <a:xfrm>
              <a:off x="48" y="626"/>
              <a:ext cx="726" cy="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ts val="0"/>
                </a:spcBef>
                <a:buSzTx/>
                <a:buFontTx/>
                <a:buNone/>
              </a:pPr>
              <a:br>
                <a:rPr lang="en-US" altLang="en-US" sz="1300" dirty="0"/>
              </a:br>
              <a:r>
                <a:rPr lang="en-US" altLang="en-US" sz="1300" dirty="0"/>
                <a:t>ENGR 110/115</a:t>
              </a:r>
            </a:p>
            <a:p>
              <a:pPr algn="ctr">
                <a:spcBef>
                  <a:spcPts val="0"/>
                </a:spcBef>
                <a:buSzTx/>
                <a:buFontTx/>
                <a:buNone/>
              </a:pPr>
              <a:r>
                <a:rPr lang="en-US" altLang="en-US" sz="900" dirty="0"/>
                <a:t>ENGR Transitions</a:t>
              </a:r>
            </a:p>
            <a:p>
              <a:pPr algn="ctr">
                <a:spcBef>
                  <a:spcPts val="0"/>
                </a:spcBef>
                <a:buSzTx/>
                <a:buFontTx/>
                <a:buNone/>
              </a:pPr>
              <a:r>
                <a:rPr lang="en-US" altLang="en-US" sz="800" dirty="0"/>
                <a:t>F (3)</a:t>
              </a:r>
            </a:p>
            <a:p>
              <a:pPr algn="ctr">
                <a:spcBef>
                  <a:spcPts val="0"/>
                </a:spcBef>
                <a:buSzTx/>
                <a:buFontTx/>
                <a:buNone/>
              </a:pPr>
              <a:endParaRPr lang="en-US" altLang="en-US" sz="800" dirty="0"/>
            </a:p>
          </p:txBody>
        </p:sp>
      </p:grpSp>
      <p:sp>
        <p:nvSpPr>
          <p:cNvPr id="3086" name="Oval 2108" descr="Outlined diamond"/>
          <p:cNvSpPr>
            <a:spLocks noChangeArrowheads="1"/>
          </p:cNvSpPr>
          <p:nvPr/>
        </p:nvSpPr>
        <p:spPr bwMode="auto">
          <a:xfrm>
            <a:off x="6324205" y="2098902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93" name="Text Box 2199"/>
          <p:cNvSpPr txBox="1">
            <a:spLocks noChangeArrowheads="1"/>
          </p:cNvSpPr>
          <p:nvPr/>
        </p:nvSpPr>
        <p:spPr bwMode="auto">
          <a:xfrm>
            <a:off x="106363" y="6583363"/>
            <a:ext cx="11350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900" b="0" dirty="0">
                <a:latin typeface="Times New Roman"/>
                <a:cs typeface="Times New Roman"/>
              </a:rPr>
              <a:t>Aug 2026</a:t>
            </a:r>
          </a:p>
        </p:txBody>
      </p:sp>
      <p:grpSp>
        <p:nvGrpSpPr>
          <p:cNvPr id="3095" name="Group 2250"/>
          <p:cNvGrpSpPr>
            <a:grpSpLocks/>
          </p:cNvGrpSpPr>
          <p:nvPr/>
        </p:nvGrpSpPr>
        <p:grpSpPr bwMode="auto">
          <a:xfrm>
            <a:off x="3249612" y="984251"/>
            <a:ext cx="1152525" cy="1104900"/>
            <a:chOff x="2052" y="647"/>
            <a:chExt cx="726" cy="696"/>
          </a:xfrm>
        </p:grpSpPr>
        <p:sp>
          <p:nvSpPr>
            <p:cNvPr id="3132" name="Oval 2210"/>
            <p:cNvSpPr>
              <a:spLocks noChangeArrowheads="1"/>
            </p:cNvSpPr>
            <p:nvPr/>
          </p:nvSpPr>
          <p:spPr bwMode="auto">
            <a:xfrm>
              <a:off x="2061" y="725"/>
              <a:ext cx="712" cy="52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133" name="Rectangle 2211"/>
            <p:cNvSpPr>
              <a:spLocks noChangeArrowheads="1"/>
            </p:cNvSpPr>
            <p:nvPr/>
          </p:nvSpPr>
          <p:spPr bwMode="auto">
            <a:xfrm>
              <a:off x="2052" y="647"/>
              <a:ext cx="726" cy="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endParaRPr lang="en-US" altLang="en-US" sz="900" dirty="0"/>
            </a:p>
            <a:p>
              <a:pPr algn="ctr">
                <a:spcBef>
                  <a:spcPts val="0"/>
                </a:spcBef>
                <a:buSzTx/>
                <a:buFontTx/>
                <a:buNone/>
              </a:pPr>
              <a:r>
                <a:rPr lang="en-US" altLang="en-US" sz="1300" dirty="0"/>
                <a:t>ENGR 103</a:t>
              </a:r>
            </a:p>
            <a:p>
              <a:pPr algn="ctr">
                <a:spcBef>
                  <a:spcPts val="0"/>
                </a:spcBef>
                <a:buSzTx/>
                <a:buFontTx/>
                <a:buNone/>
              </a:pPr>
              <a:r>
                <a:rPr lang="en-US" altLang="en-US" sz="900" dirty="0"/>
                <a:t>ENGR Comp &amp; Algorithmic</a:t>
              </a:r>
            </a:p>
            <a:p>
              <a:pPr algn="ctr">
                <a:spcBef>
                  <a:spcPts val="0"/>
                </a:spcBef>
                <a:buSzTx/>
                <a:buFontTx/>
                <a:buNone/>
              </a:pPr>
              <a:r>
                <a:rPr lang="en-US" altLang="en-US" sz="800" dirty="0"/>
                <a:t>F, W, S (3)</a:t>
              </a:r>
            </a:p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endParaRPr lang="en-US" altLang="en-US" sz="800" dirty="0"/>
            </a:p>
          </p:txBody>
        </p:sp>
      </p:grpSp>
      <p:sp>
        <p:nvSpPr>
          <p:cNvPr id="3098" name="Oval 2096" descr="40%"/>
          <p:cNvSpPr>
            <a:spLocks noChangeArrowheads="1"/>
          </p:cNvSpPr>
          <p:nvPr/>
        </p:nvSpPr>
        <p:spPr bwMode="auto">
          <a:xfrm>
            <a:off x="3258626" y="2162175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05" name="Rectangle 2078"/>
          <p:cNvSpPr>
            <a:spLocks noChangeArrowheads="1"/>
          </p:cNvSpPr>
          <p:nvPr/>
        </p:nvSpPr>
        <p:spPr bwMode="auto">
          <a:xfrm>
            <a:off x="123263" y="4294981"/>
            <a:ext cx="1112838" cy="690562"/>
          </a:xfrm>
          <a:prstGeom prst="rect">
            <a:avLst/>
          </a:prstGeom>
          <a:noFill/>
          <a:ln>
            <a:noFill/>
          </a:ln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WR 121Z</a:t>
            </a:r>
            <a:br>
              <a:rPr lang="en-US" altLang="en-US" sz="1300" dirty="0"/>
            </a:br>
            <a:r>
              <a:rPr lang="en-US" altLang="en-US" sz="900" dirty="0"/>
              <a:t>English</a:t>
            </a:r>
            <a:br>
              <a:rPr lang="en-US" altLang="en-US" sz="900" dirty="0"/>
            </a:br>
            <a:r>
              <a:rPr lang="en-US" altLang="en-US" sz="900" dirty="0"/>
              <a:t>Composition  </a:t>
            </a:r>
            <a:r>
              <a:rPr lang="en-US" altLang="en-US" sz="800" dirty="0"/>
              <a:t>F,W,S (4) </a:t>
            </a:r>
          </a:p>
        </p:txBody>
      </p:sp>
      <p:sp>
        <p:nvSpPr>
          <p:cNvPr id="3106" name="Rectangle 2081"/>
          <p:cNvSpPr>
            <a:spLocks noChangeArrowheads="1"/>
          </p:cNvSpPr>
          <p:nvPr/>
        </p:nvSpPr>
        <p:spPr bwMode="auto">
          <a:xfrm>
            <a:off x="1672716" y="4230771"/>
            <a:ext cx="1141412" cy="874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250" dirty="0"/>
              <a:t>COMM 111Z/114</a:t>
            </a:r>
            <a:br>
              <a:rPr lang="en-US" altLang="en-US" sz="1300" dirty="0"/>
            </a:br>
            <a:r>
              <a:rPr lang="en-US" altLang="en-US" sz="900" dirty="0"/>
              <a:t>Speech </a:t>
            </a:r>
          </a:p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800" dirty="0"/>
              <a:t>F,W,S (4/3) </a:t>
            </a:r>
          </a:p>
        </p:txBody>
      </p:sp>
      <p:sp>
        <p:nvSpPr>
          <p:cNvPr id="3107" name="Rectangle 2165"/>
          <p:cNvSpPr>
            <a:spLocks noChangeArrowheads="1"/>
          </p:cNvSpPr>
          <p:nvPr/>
        </p:nvSpPr>
        <p:spPr bwMode="auto">
          <a:xfrm>
            <a:off x="3257550" y="4433888"/>
            <a:ext cx="11525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endParaRPr lang="en-US" altLang="en-US" sz="800"/>
          </a:p>
        </p:txBody>
      </p:sp>
      <p:sp>
        <p:nvSpPr>
          <p:cNvPr id="3115" name="Rectangle 2072"/>
          <p:cNvSpPr>
            <a:spLocks noChangeArrowheads="1"/>
          </p:cNvSpPr>
          <p:nvPr/>
        </p:nvSpPr>
        <p:spPr bwMode="auto">
          <a:xfrm>
            <a:off x="146051" y="2267745"/>
            <a:ext cx="1152525" cy="612775"/>
          </a:xfrm>
          <a:prstGeom prst="rect">
            <a:avLst/>
          </a:prstGeom>
          <a:noFill/>
          <a:ln>
            <a:noFill/>
          </a:ln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300" dirty="0"/>
              <a:t>CH 201/204</a:t>
            </a:r>
            <a:br>
              <a:rPr lang="en-US" altLang="en-US" sz="1300" dirty="0"/>
            </a:br>
            <a:r>
              <a:rPr lang="en-US" altLang="en-US" sz="900" dirty="0"/>
              <a:t>Chemistry 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F, </a:t>
            </a:r>
            <a:r>
              <a:rPr lang="en-US" altLang="en-US" sz="800"/>
              <a:t>W (4)</a:t>
            </a:r>
            <a:endParaRPr lang="en-US" altLang="en-US" sz="800" dirty="0"/>
          </a:p>
        </p:txBody>
      </p:sp>
      <p:sp>
        <p:nvSpPr>
          <p:cNvPr id="3116" name="Rectangle 2"/>
          <p:cNvSpPr>
            <a:spLocks noChangeArrowheads="1"/>
          </p:cNvSpPr>
          <p:nvPr/>
        </p:nvSpPr>
        <p:spPr bwMode="auto">
          <a:xfrm>
            <a:off x="1724026" y="2251870"/>
            <a:ext cx="1141412" cy="6619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300" dirty="0"/>
              <a:t>CH 202</a:t>
            </a:r>
            <a:br>
              <a:rPr lang="en-US" altLang="en-US" sz="2400" dirty="0"/>
            </a:br>
            <a:r>
              <a:rPr lang="en-US" altLang="en-US" sz="900" dirty="0"/>
              <a:t>Chemistry</a:t>
            </a:r>
            <a:r>
              <a:rPr lang="en-US" altLang="en-US" sz="1200" dirty="0"/>
              <a:t> 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W, S (3)</a:t>
            </a:r>
          </a:p>
        </p:txBody>
      </p:sp>
      <p:sp>
        <p:nvSpPr>
          <p:cNvPr id="3117" name="Rectangle 2141"/>
          <p:cNvSpPr>
            <a:spLocks noChangeArrowheads="1"/>
          </p:cNvSpPr>
          <p:nvPr/>
        </p:nvSpPr>
        <p:spPr bwMode="auto">
          <a:xfrm>
            <a:off x="3253299" y="2186997"/>
            <a:ext cx="115252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MTH 254</a:t>
            </a:r>
            <a:br>
              <a:rPr lang="en-US" altLang="en-US" sz="1300" dirty="0"/>
            </a:br>
            <a:r>
              <a:rPr lang="en-US" altLang="en-US" sz="900" dirty="0"/>
              <a:t>Vector</a:t>
            </a:r>
            <a:br>
              <a:rPr lang="en-US" altLang="en-US" sz="900" dirty="0"/>
            </a:br>
            <a:r>
              <a:rPr lang="en-US" altLang="en-US" sz="900" dirty="0"/>
              <a:t> Calculus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F,W,S (4) </a:t>
            </a:r>
          </a:p>
        </p:txBody>
      </p:sp>
      <p:sp>
        <p:nvSpPr>
          <p:cNvPr id="3118" name="Oval 2089" descr="40%"/>
          <p:cNvSpPr>
            <a:spLocks noChangeArrowheads="1"/>
          </p:cNvSpPr>
          <p:nvPr/>
        </p:nvSpPr>
        <p:spPr bwMode="auto">
          <a:xfrm>
            <a:off x="7889176" y="2156433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22" name="Oval 2089" descr="40%"/>
          <p:cNvSpPr>
            <a:spLocks noChangeArrowheads="1"/>
          </p:cNvSpPr>
          <p:nvPr/>
        </p:nvSpPr>
        <p:spPr bwMode="auto">
          <a:xfrm>
            <a:off x="7879431" y="4208121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26" name="Rectangle 4"/>
          <p:cNvSpPr>
            <a:spLocks noChangeArrowheads="1"/>
          </p:cNvSpPr>
          <p:nvPr/>
        </p:nvSpPr>
        <p:spPr bwMode="auto">
          <a:xfrm>
            <a:off x="2881717" y="1842345"/>
            <a:ext cx="574270" cy="4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 dirty="0"/>
          </a:p>
        </p:txBody>
      </p:sp>
      <p:sp>
        <p:nvSpPr>
          <p:cNvPr id="3131" name="Rectangle 4"/>
          <p:cNvSpPr>
            <a:spLocks noChangeArrowheads="1"/>
          </p:cNvSpPr>
          <p:nvPr/>
        </p:nvSpPr>
        <p:spPr bwMode="auto">
          <a:xfrm>
            <a:off x="1236663" y="1514475"/>
            <a:ext cx="512762" cy="392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94" name="Rectangle 2069"/>
          <p:cNvSpPr>
            <a:spLocks noChangeArrowheads="1"/>
          </p:cNvSpPr>
          <p:nvPr/>
        </p:nvSpPr>
        <p:spPr bwMode="auto">
          <a:xfrm>
            <a:off x="3259839" y="4305435"/>
            <a:ext cx="1152525" cy="512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300"/>
              </a:spcAft>
              <a:buSzTx/>
              <a:buFontTx/>
              <a:buNone/>
            </a:pPr>
            <a:r>
              <a:rPr lang="en-US" altLang="en-US" sz="1300" dirty="0"/>
              <a:t>Free Elect </a:t>
            </a:r>
          </a:p>
          <a:p>
            <a:pPr algn="ctr">
              <a:spcBef>
                <a:spcPct val="50000"/>
              </a:spcBef>
              <a:spcAft>
                <a:spcPts val="300"/>
              </a:spcAft>
              <a:buSzTx/>
              <a:buFontTx/>
              <a:buNone/>
            </a:pPr>
            <a:r>
              <a:rPr lang="en-US" altLang="en-US" sz="800" dirty="0"/>
              <a:t>F,W,S (3) </a:t>
            </a:r>
          </a:p>
        </p:txBody>
      </p:sp>
      <p:sp>
        <p:nvSpPr>
          <p:cNvPr id="85" name="Oval 2140" descr="40%"/>
          <p:cNvSpPr>
            <a:spLocks noChangeArrowheads="1"/>
          </p:cNvSpPr>
          <p:nvPr/>
        </p:nvSpPr>
        <p:spPr bwMode="auto">
          <a:xfrm>
            <a:off x="4733173" y="2313681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MTH 256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Differential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Equations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F, W, S (4)</a:t>
            </a:r>
          </a:p>
        </p:txBody>
      </p:sp>
      <p:sp>
        <p:nvSpPr>
          <p:cNvPr id="109" name="Oval 2077" descr="40%"/>
          <p:cNvSpPr>
            <a:spLocks noChangeArrowheads="1"/>
          </p:cNvSpPr>
          <p:nvPr/>
        </p:nvSpPr>
        <p:spPr bwMode="auto">
          <a:xfrm>
            <a:off x="6349999" y="3241108"/>
            <a:ext cx="1141413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r>
              <a:rPr lang="en-US" altLang="en-US" sz="1300" dirty="0"/>
              <a:t>NSE 321 </a:t>
            </a:r>
            <a:r>
              <a:rPr lang="en-US" altLang="en-US" sz="900" dirty="0"/>
              <a:t> 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r>
              <a:rPr lang="en-US" altLang="en-US" sz="800" dirty="0"/>
              <a:t>Intro </a:t>
            </a:r>
            <a:r>
              <a:rPr lang="en-US" altLang="en-US" sz="800" dirty="0" err="1"/>
              <a:t>Nuc</a:t>
            </a:r>
            <a:r>
              <a:rPr lang="en-US" altLang="en-US" sz="800" dirty="0"/>
              <a:t> Materials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endParaRPr lang="en-US" altLang="en-US" sz="800" dirty="0"/>
          </a:p>
          <a:p>
            <a:pPr algn="ctr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r>
              <a:rPr lang="en-US" altLang="en-US" sz="800" dirty="0"/>
              <a:t>W (3)</a:t>
            </a:r>
          </a:p>
        </p:txBody>
      </p:sp>
      <p:sp>
        <p:nvSpPr>
          <p:cNvPr id="110" name="Rectangle 2255"/>
          <p:cNvSpPr>
            <a:spLocks noChangeArrowheads="1"/>
          </p:cNvSpPr>
          <p:nvPr/>
        </p:nvSpPr>
        <p:spPr bwMode="auto">
          <a:xfrm>
            <a:off x="5938782" y="3121709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CH 202</a:t>
            </a:r>
          </a:p>
        </p:txBody>
      </p:sp>
      <p:sp>
        <p:nvSpPr>
          <p:cNvPr id="115" name="Oval 2089" descr="40%"/>
          <p:cNvSpPr>
            <a:spLocks noChangeArrowheads="1"/>
          </p:cNvSpPr>
          <p:nvPr/>
        </p:nvSpPr>
        <p:spPr bwMode="auto">
          <a:xfrm>
            <a:off x="7904163" y="3224735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7" name="Rectangle 6"/>
          <p:cNvSpPr/>
          <p:nvPr/>
        </p:nvSpPr>
        <p:spPr>
          <a:xfrm>
            <a:off x="7904163" y="2171095"/>
            <a:ext cx="108055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200" dirty="0"/>
              <a:t>NSE 281   </a:t>
            </a:r>
            <a:r>
              <a:rPr lang="en-US" altLang="en-US" sz="900" dirty="0"/>
              <a:t>Intro Health Physics</a:t>
            </a:r>
          </a:p>
          <a:p>
            <a:pPr algn="ctr">
              <a:spcBef>
                <a:spcPts val="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000" dirty="0"/>
              <a:t>S(3)</a:t>
            </a:r>
            <a:endParaRPr lang="en-US" altLang="en-US" sz="1100" dirty="0"/>
          </a:p>
        </p:txBody>
      </p:sp>
      <p:sp>
        <p:nvSpPr>
          <p:cNvPr id="8" name="Rectangle 7"/>
          <p:cNvSpPr/>
          <p:nvPr/>
        </p:nvSpPr>
        <p:spPr>
          <a:xfrm>
            <a:off x="7554336" y="1063428"/>
            <a:ext cx="67742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235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934326" y="3298846"/>
            <a:ext cx="1062037" cy="792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Tx/>
              <a:buFontTx/>
              <a:buNone/>
            </a:pPr>
            <a:r>
              <a:rPr lang="en-US" altLang="en-US" sz="1200" dirty="0"/>
              <a:t>NSE 351</a:t>
            </a:r>
          </a:p>
          <a:p>
            <a:pPr algn="ctr">
              <a:spcAft>
                <a:spcPts val="600"/>
              </a:spcAft>
              <a:buSzTx/>
              <a:buFontTx/>
              <a:buNone/>
            </a:pPr>
            <a:r>
              <a:rPr lang="en-US" altLang="en-US" sz="1000" dirty="0"/>
              <a:t>Intro </a:t>
            </a:r>
            <a:r>
              <a:rPr lang="en-US" altLang="en-US" sz="1000" dirty="0" err="1"/>
              <a:t>Nuc</a:t>
            </a:r>
            <a:r>
              <a:rPr lang="en-US" altLang="en-US" sz="1000" dirty="0"/>
              <a:t> Reactor Physics</a:t>
            </a:r>
          </a:p>
          <a:p>
            <a:pPr algn="ctr">
              <a:buSzTx/>
              <a:buFontTx/>
              <a:buNone/>
            </a:pPr>
            <a:r>
              <a:rPr lang="en-US" altLang="en-US" sz="850" dirty="0"/>
              <a:t>S (3)</a:t>
            </a:r>
          </a:p>
        </p:txBody>
      </p:sp>
      <p:sp>
        <p:nvSpPr>
          <p:cNvPr id="124" name="Oval 2140" descr="40%"/>
          <p:cNvSpPr>
            <a:spLocks noChangeArrowheads="1"/>
          </p:cNvSpPr>
          <p:nvPr/>
        </p:nvSpPr>
        <p:spPr bwMode="auto">
          <a:xfrm>
            <a:off x="4764533" y="3350951"/>
            <a:ext cx="1159335" cy="802956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PH 212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100" dirty="0"/>
              <a:t>Physics w/Calc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F, W (4)</a:t>
            </a:r>
          </a:p>
        </p:txBody>
      </p:sp>
      <p:sp>
        <p:nvSpPr>
          <p:cNvPr id="91" name="Oval 2140" descr="40%"/>
          <p:cNvSpPr>
            <a:spLocks noChangeArrowheads="1"/>
          </p:cNvSpPr>
          <p:nvPr/>
        </p:nvSpPr>
        <p:spPr bwMode="auto">
          <a:xfrm>
            <a:off x="3245470" y="4234384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95" name="Rectangle 2141"/>
          <p:cNvSpPr>
            <a:spLocks noChangeArrowheads="1"/>
          </p:cNvSpPr>
          <p:nvPr/>
        </p:nvSpPr>
        <p:spPr bwMode="auto">
          <a:xfrm>
            <a:off x="3257550" y="3310858"/>
            <a:ext cx="1152525" cy="689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PH 211</a:t>
            </a:r>
            <a:br>
              <a:rPr lang="en-US" altLang="en-US" sz="1300" dirty="0"/>
            </a:br>
            <a:r>
              <a:rPr lang="en-US" altLang="en-US" sz="900" dirty="0"/>
              <a:t>Physics w/ Calculus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F,S (4) </a:t>
            </a:r>
          </a:p>
        </p:txBody>
      </p:sp>
      <p:sp>
        <p:nvSpPr>
          <p:cNvPr id="97" name="Rectangle 2255"/>
          <p:cNvSpPr>
            <a:spLocks noChangeArrowheads="1"/>
          </p:cNvSpPr>
          <p:nvPr/>
        </p:nvSpPr>
        <p:spPr bwMode="auto">
          <a:xfrm>
            <a:off x="2674200" y="2995138"/>
            <a:ext cx="1014413" cy="33598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  <a:defRPr/>
            </a:pPr>
            <a:r>
              <a:rPr lang="en-US" altLang="en-US" sz="800" b="0" dirty="0"/>
              <a:t>MTH 251Z</a:t>
            </a:r>
          </a:p>
          <a:p>
            <a:pPr algn="ctr">
              <a:spcBef>
                <a:spcPts val="0"/>
              </a:spcBef>
              <a:buSzTx/>
              <a:buFontTx/>
              <a:buNone/>
              <a:defRPr/>
            </a:pPr>
            <a:r>
              <a:rPr lang="en-US" altLang="en-US" sz="800" b="0" dirty="0"/>
              <a:t>Co-req: MTH 252Z</a:t>
            </a:r>
          </a:p>
        </p:txBody>
      </p:sp>
      <p:sp>
        <p:nvSpPr>
          <p:cNvPr id="101" name="Rectangle 2255"/>
          <p:cNvSpPr>
            <a:spLocks noChangeArrowheads="1"/>
          </p:cNvSpPr>
          <p:nvPr/>
        </p:nvSpPr>
        <p:spPr bwMode="auto">
          <a:xfrm>
            <a:off x="2739619" y="2090879"/>
            <a:ext cx="1014413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>
                <a:latin typeface="Times New Roman"/>
                <a:cs typeface="Times New Roman"/>
              </a:rPr>
              <a:t>MTH 252Z</a:t>
            </a:r>
            <a:endParaRPr lang="en-US" altLang="en-US" sz="800" b="0" dirty="0"/>
          </a:p>
        </p:txBody>
      </p:sp>
      <p:sp>
        <p:nvSpPr>
          <p:cNvPr id="102" name="Oval 2140" descr="40%"/>
          <p:cNvSpPr>
            <a:spLocks noChangeArrowheads="1"/>
          </p:cNvSpPr>
          <p:nvPr/>
        </p:nvSpPr>
        <p:spPr bwMode="auto">
          <a:xfrm>
            <a:off x="4740276" y="4293099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Arts &amp; Hum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General </a:t>
            </a:r>
            <a:r>
              <a:rPr lang="en-US" altLang="en-US" sz="800" dirty="0"/>
              <a:t>(3)</a:t>
            </a:r>
          </a:p>
        </p:txBody>
      </p:sp>
      <p:sp>
        <p:nvSpPr>
          <p:cNvPr id="105" name="Rectangle 2255"/>
          <p:cNvSpPr>
            <a:spLocks noChangeArrowheads="1"/>
          </p:cNvSpPr>
          <p:nvPr/>
        </p:nvSpPr>
        <p:spPr bwMode="auto">
          <a:xfrm>
            <a:off x="5727117" y="2072811"/>
            <a:ext cx="1014413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  <a:defRPr/>
            </a:pPr>
            <a:r>
              <a:rPr lang="en-US" altLang="en-US" sz="800" b="0" dirty="0"/>
              <a:t>MTH 256</a:t>
            </a:r>
          </a:p>
        </p:txBody>
      </p:sp>
      <p:sp>
        <p:nvSpPr>
          <p:cNvPr id="108" name="Oval 2140" descr="40%"/>
          <p:cNvSpPr>
            <a:spLocks noChangeArrowheads="1"/>
          </p:cNvSpPr>
          <p:nvPr/>
        </p:nvSpPr>
        <p:spPr bwMode="auto">
          <a:xfrm>
            <a:off x="6303169" y="4293098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PH 213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Physics w/ Calculus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W,S (4)</a:t>
            </a:r>
          </a:p>
        </p:txBody>
      </p:sp>
      <p:sp>
        <p:nvSpPr>
          <p:cNvPr id="116" name="Rectangle 2255"/>
          <p:cNvSpPr>
            <a:spLocks noChangeArrowheads="1"/>
          </p:cNvSpPr>
          <p:nvPr/>
        </p:nvSpPr>
        <p:spPr bwMode="auto">
          <a:xfrm>
            <a:off x="5893612" y="4179619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PH 212</a:t>
            </a:r>
          </a:p>
        </p:txBody>
      </p:sp>
      <p:sp>
        <p:nvSpPr>
          <p:cNvPr id="117" name="Oval 2140" descr="40%"/>
          <p:cNvSpPr>
            <a:spLocks noChangeArrowheads="1"/>
          </p:cNvSpPr>
          <p:nvPr/>
        </p:nvSpPr>
        <p:spPr bwMode="auto">
          <a:xfrm>
            <a:off x="7860141" y="1147796"/>
            <a:ext cx="1159335" cy="802956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236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 err="1"/>
              <a:t>Nuc</a:t>
            </a:r>
            <a:r>
              <a:rPr lang="en-US" altLang="en-US" sz="900" dirty="0"/>
              <a:t> Radiation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 Detection &amp;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Instrumentation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S (4)</a:t>
            </a:r>
          </a:p>
        </p:txBody>
      </p:sp>
      <p:sp>
        <p:nvSpPr>
          <p:cNvPr id="113" name="Oval 2089" descr="40%"/>
          <p:cNvSpPr>
            <a:spLocks noChangeArrowheads="1"/>
          </p:cNvSpPr>
          <p:nvPr/>
        </p:nvSpPr>
        <p:spPr bwMode="auto">
          <a:xfrm>
            <a:off x="7893050" y="5268860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" name="Rectangle 2"/>
          <p:cNvSpPr/>
          <p:nvPr/>
        </p:nvSpPr>
        <p:spPr>
          <a:xfrm>
            <a:off x="7817897" y="5342768"/>
            <a:ext cx="130282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  <a:spcAft>
                <a:spcPts val="600"/>
              </a:spcAft>
            </a:pPr>
            <a:r>
              <a:rPr lang="en-US" altLang="en-US" sz="1300" dirty="0">
                <a:solidFill>
                  <a:srgbClr val="000000"/>
                </a:solidFill>
              </a:rPr>
              <a:t>Arts &amp; Hum</a:t>
            </a:r>
          </a:p>
          <a:p>
            <a:pPr lvl="0" algn="ctr">
              <a:spcBef>
                <a:spcPct val="50000"/>
              </a:spcBef>
              <a:spcAft>
                <a:spcPts val="600"/>
              </a:spcAft>
            </a:pPr>
            <a:r>
              <a:rPr lang="en-US" altLang="en-US" sz="900" dirty="0">
                <a:solidFill>
                  <a:srgbClr val="000000"/>
                </a:solidFill>
              </a:rPr>
              <a:t>Global (3)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7548927" y="3190837"/>
            <a:ext cx="58381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235 </a:t>
            </a:r>
          </a:p>
        </p:txBody>
      </p:sp>
      <p:sp>
        <p:nvSpPr>
          <p:cNvPr id="5" name="Rectangle 4"/>
          <p:cNvSpPr/>
          <p:nvPr/>
        </p:nvSpPr>
        <p:spPr>
          <a:xfrm>
            <a:off x="2549378" y="910224"/>
            <a:ext cx="11861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ENGR 102 Pre-</a:t>
            </a:r>
            <a:r>
              <a:rPr lang="en-US" sz="800" dirty="0" err="1"/>
              <a:t>Req</a:t>
            </a:r>
            <a:r>
              <a:rPr lang="en-US" sz="800" dirty="0"/>
              <a:t> &amp; MTH 112 Co-</a:t>
            </a:r>
            <a:r>
              <a:rPr lang="en-US" sz="800" dirty="0" err="1"/>
              <a:t>Req</a:t>
            </a:r>
            <a:endParaRPr lang="en-US" sz="800" dirty="0"/>
          </a:p>
        </p:txBody>
      </p:sp>
      <p:sp>
        <p:nvSpPr>
          <p:cNvPr id="125" name="Rectangle 2255">
            <a:extLst>
              <a:ext uri="{FF2B5EF4-FFF2-40B4-BE49-F238E27FC236}">
                <a16:creationId xmlns:a16="http://schemas.microsoft.com/office/drawing/2014/main" id="{C6178606-EEE5-4932-8B71-48C55C296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0521" y="1063671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234</a:t>
            </a:r>
          </a:p>
        </p:txBody>
      </p:sp>
      <p:sp>
        <p:nvSpPr>
          <p:cNvPr id="9" name="Oval 2089" descr="40%">
            <a:extLst>
              <a:ext uri="{FF2B5EF4-FFF2-40B4-BE49-F238E27FC236}">
                <a16:creationId xmlns:a16="http://schemas.microsoft.com/office/drawing/2014/main" id="{2C9CA01C-54DF-DDCB-549F-773F784BA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4764" y="5176023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8B3095-E2A4-F6B9-13C8-045D6DE0EC03}"/>
              </a:ext>
            </a:extLst>
          </p:cNvPr>
          <p:cNvSpPr/>
          <p:nvPr/>
        </p:nvSpPr>
        <p:spPr>
          <a:xfrm>
            <a:off x="6292578" y="5283657"/>
            <a:ext cx="130282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  <a:spcAft>
                <a:spcPts val="600"/>
              </a:spcAft>
            </a:pPr>
            <a:r>
              <a:rPr lang="en-US" altLang="en-US" sz="1300" dirty="0">
                <a:solidFill>
                  <a:srgbClr val="000000"/>
                </a:solidFill>
              </a:rPr>
              <a:t>Diff </a:t>
            </a:r>
            <a:r>
              <a:rPr lang="en-US" altLang="en-US" sz="1300" dirty="0" err="1">
                <a:solidFill>
                  <a:srgbClr val="000000"/>
                </a:solidFill>
              </a:rPr>
              <a:t>Pwr</a:t>
            </a:r>
            <a:r>
              <a:rPr lang="en-US" altLang="en-US" sz="1300" dirty="0">
                <a:solidFill>
                  <a:srgbClr val="000000"/>
                </a:solidFill>
              </a:rPr>
              <a:t> Opp</a:t>
            </a:r>
          </a:p>
          <a:p>
            <a:pPr lvl="0" algn="ctr">
              <a:spcBef>
                <a:spcPct val="50000"/>
              </a:spcBef>
              <a:spcAft>
                <a:spcPts val="600"/>
              </a:spcAft>
            </a:pPr>
            <a:r>
              <a:rPr lang="en-US" altLang="en-US" sz="900" dirty="0">
                <a:solidFill>
                  <a:srgbClr val="000000"/>
                </a:solidFill>
              </a:rPr>
              <a:t>Foundations (3)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7F7A75-3EFB-F52B-26BA-BB9BD759DCF2}"/>
              </a:ext>
            </a:extLst>
          </p:cNvPr>
          <p:cNvSpPr/>
          <p:nvPr/>
        </p:nvSpPr>
        <p:spPr>
          <a:xfrm>
            <a:off x="6373949" y="2177318"/>
            <a:ext cx="10805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200" dirty="0"/>
              <a:t>NSE 233 </a:t>
            </a:r>
            <a:r>
              <a:rPr lang="en-US" altLang="en-US" sz="900" dirty="0"/>
              <a:t>Mathematical Methods for NE</a:t>
            </a:r>
          </a:p>
          <a:p>
            <a:pPr algn="ctr">
              <a:spcBef>
                <a:spcPts val="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800" dirty="0"/>
              <a:t>W(3)</a:t>
            </a:r>
          </a:p>
        </p:txBody>
      </p:sp>
      <p:sp>
        <p:nvSpPr>
          <p:cNvPr id="6" name="Rectangle 2255">
            <a:extLst>
              <a:ext uri="{FF2B5EF4-FFF2-40B4-BE49-F238E27FC236}">
                <a16:creationId xmlns:a16="http://schemas.microsoft.com/office/drawing/2014/main" id="{52DBDB6C-15C7-AE34-6914-91B3535394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352" y="2067010"/>
            <a:ext cx="1014413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CH 201</a:t>
            </a:r>
          </a:p>
        </p:txBody>
      </p:sp>
      <p:sp>
        <p:nvSpPr>
          <p:cNvPr id="10" name="Rectangle 2255">
            <a:extLst>
              <a:ext uri="{FF2B5EF4-FFF2-40B4-BE49-F238E27FC236}">
                <a16:creationId xmlns:a16="http://schemas.microsoft.com/office/drawing/2014/main" id="{B015337C-D937-7D4F-4DD9-233A66725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2914" y="3314862"/>
            <a:ext cx="1014413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>
                <a:latin typeface="Times New Roman"/>
                <a:cs typeface="Times New Roman"/>
              </a:rPr>
              <a:t>MTH 251</a:t>
            </a:r>
            <a:endParaRPr lang="en-US" altLang="en-US" sz="800" b="0" dirty="0"/>
          </a:p>
        </p:txBody>
      </p:sp>
      <p:sp>
        <p:nvSpPr>
          <p:cNvPr id="13" name="Rectangle 2255">
            <a:extLst>
              <a:ext uri="{FF2B5EF4-FFF2-40B4-BE49-F238E27FC236}">
                <a16:creationId xmlns:a16="http://schemas.microsoft.com/office/drawing/2014/main" id="{C3F0A4FE-820F-04F0-DE19-21634CE60B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9098" y="963585"/>
            <a:ext cx="1014413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>
                <a:latin typeface="Times New Roman"/>
                <a:cs typeface="Times New Roman"/>
              </a:rPr>
              <a:t>MTH 251Z</a:t>
            </a:r>
            <a:endParaRPr lang="en-US" altLang="en-US" sz="800" b="0" dirty="0"/>
          </a:p>
        </p:txBody>
      </p:sp>
      <p:sp>
        <p:nvSpPr>
          <p:cNvPr id="15" name="Rectangle 2255">
            <a:extLst>
              <a:ext uri="{FF2B5EF4-FFF2-40B4-BE49-F238E27FC236}">
                <a16:creationId xmlns:a16="http://schemas.microsoft.com/office/drawing/2014/main" id="{61115354-4483-B7A9-A3B0-4C995E464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2226" y="3271269"/>
            <a:ext cx="1014413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>
                <a:latin typeface="Times New Roman"/>
                <a:cs typeface="Times New Roman"/>
              </a:rPr>
              <a:t>PH 211</a:t>
            </a:r>
            <a:endParaRPr lang="en-US" altLang="en-US" sz="800" b="0" dirty="0"/>
          </a:p>
        </p:txBody>
      </p:sp>
      <p:sp>
        <p:nvSpPr>
          <p:cNvPr id="16" name="Rectangle 2255">
            <a:extLst>
              <a:ext uri="{FF2B5EF4-FFF2-40B4-BE49-F238E27FC236}">
                <a16:creationId xmlns:a16="http://schemas.microsoft.com/office/drawing/2014/main" id="{BCF126A7-1AC0-4D46-01F0-EFF3C929B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0075" y="2119666"/>
            <a:ext cx="1014413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>
                <a:latin typeface="Times New Roman"/>
                <a:cs typeface="Times New Roman"/>
              </a:rPr>
              <a:t>MTH 254</a:t>
            </a:r>
            <a:endParaRPr lang="en-US" altLang="en-US" sz="800" b="0" dirty="0"/>
          </a:p>
        </p:txBody>
      </p:sp>
      <p:sp>
        <p:nvSpPr>
          <p:cNvPr id="18" name="Oval 2140" descr="40%">
            <a:extLst>
              <a:ext uri="{FF2B5EF4-FFF2-40B4-BE49-F238E27FC236}">
                <a16:creationId xmlns:a16="http://schemas.microsoft.com/office/drawing/2014/main" id="{8678288E-1770-8997-5B3B-05573B903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6166" y="1131341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234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Radiation &amp;Nuclear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Physics I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F (3)</a:t>
            </a:r>
          </a:p>
        </p:txBody>
      </p:sp>
      <p:sp>
        <p:nvSpPr>
          <p:cNvPr id="19" name="Oval 2140" descr="40%">
            <a:extLst>
              <a:ext uri="{FF2B5EF4-FFF2-40B4-BE49-F238E27FC236}">
                <a16:creationId xmlns:a16="http://schemas.microsoft.com/office/drawing/2014/main" id="{D65A1C8E-1774-B9AE-938D-F67B63F4E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8562" y="1161447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235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Radiation &amp; Nuclear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Physics II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W (3)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066376-1952-0A3C-E3E4-7AB1C9C28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0038" y="4353525"/>
            <a:ext cx="1140051" cy="63403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BD27ABA-4753-BCC0-3BA7-B9FF9D9995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732" y="6236091"/>
            <a:ext cx="4852837" cy="63403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23596" y="1097402"/>
            <a:ext cx="4234491" cy="2987786"/>
            <a:chOff x="6838157" y="3322963"/>
            <a:chExt cx="4234491" cy="2987786"/>
          </a:xfrm>
          <a:noFill/>
        </p:grpSpPr>
        <p:sp>
          <p:nvSpPr>
            <p:cNvPr id="3076" name="Oval 2140" descr="40%"/>
            <p:cNvSpPr>
              <a:spLocks noChangeArrowheads="1"/>
            </p:cNvSpPr>
            <p:nvPr/>
          </p:nvSpPr>
          <p:spPr bwMode="auto">
            <a:xfrm>
              <a:off x="9942348" y="3322963"/>
              <a:ext cx="1130300" cy="82550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089" name="Oval 2140" descr="40%"/>
            <p:cNvSpPr>
              <a:spLocks noChangeArrowheads="1"/>
            </p:cNvSpPr>
            <p:nvPr/>
          </p:nvSpPr>
          <p:spPr bwMode="auto">
            <a:xfrm>
              <a:off x="8449699" y="5404801"/>
              <a:ext cx="1130300" cy="82550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090" name="Oval 2174" descr="40%"/>
            <p:cNvSpPr>
              <a:spLocks noChangeArrowheads="1"/>
            </p:cNvSpPr>
            <p:nvPr/>
          </p:nvSpPr>
          <p:spPr bwMode="auto">
            <a:xfrm>
              <a:off x="6847682" y="5474380"/>
              <a:ext cx="1130300" cy="82550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103" name="Rectangle 2141"/>
            <p:cNvSpPr>
              <a:spLocks noChangeArrowheads="1"/>
            </p:cNvSpPr>
            <p:nvPr/>
          </p:nvSpPr>
          <p:spPr bwMode="auto">
            <a:xfrm>
              <a:off x="6910317" y="4432263"/>
              <a:ext cx="1131888" cy="82843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r>
                <a:rPr lang="en-US" altLang="en-US" sz="1300" dirty="0"/>
                <a:t>H 445 </a:t>
              </a:r>
              <a:r>
                <a:rPr lang="en-US" altLang="en-US" sz="900" dirty="0"/>
                <a:t>Occupational Health</a:t>
              </a:r>
            </a:p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r>
                <a:rPr lang="en-US" altLang="en-US" sz="800" dirty="0"/>
                <a:t>F, S (3) </a:t>
              </a:r>
            </a:p>
          </p:txBody>
        </p:sp>
        <p:sp>
          <p:nvSpPr>
            <p:cNvPr id="3104" name="Rectangle 2175"/>
            <p:cNvSpPr>
              <a:spLocks noChangeArrowheads="1"/>
            </p:cNvSpPr>
            <p:nvPr/>
          </p:nvSpPr>
          <p:spPr bwMode="auto">
            <a:xfrm>
              <a:off x="6838157" y="5482317"/>
              <a:ext cx="1152525" cy="82843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r>
                <a:rPr lang="en-US" altLang="en-US" sz="1300" dirty="0"/>
                <a:t>ST 314</a:t>
              </a:r>
              <a:br>
                <a:rPr lang="en-US" altLang="en-US" sz="1300" dirty="0"/>
              </a:br>
              <a:r>
                <a:rPr lang="en-US" altLang="en-US" sz="900" dirty="0"/>
                <a:t>Statistics for Engineers</a:t>
              </a:r>
            </a:p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800" dirty="0"/>
                <a:t>F,W,S (3) </a:t>
              </a:r>
            </a:p>
          </p:txBody>
        </p:sp>
      </p:grpSp>
      <p:sp>
        <p:nvSpPr>
          <p:cNvPr id="3074" name="Oval 2065" descr="40%"/>
          <p:cNvSpPr>
            <a:spLocks noChangeArrowheads="1"/>
          </p:cNvSpPr>
          <p:nvPr/>
        </p:nvSpPr>
        <p:spPr bwMode="auto">
          <a:xfrm>
            <a:off x="1683801" y="4254699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57" name="Oval 2164" descr="40%"/>
          <p:cNvSpPr>
            <a:spLocks noChangeArrowheads="1"/>
          </p:cNvSpPr>
          <p:nvPr/>
        </p:nvSpPr>
        <p:spPr bwMode="auto">
          <a:xfrm>
            <a:off x="161376" y="2208314"/>
            <a:ext cx="1130301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77" name="Rectangle 2050"/>
          <p:cNvSpPr>
            <a:spLocks noChangeArrowheads="1"/>
          </p:cNvSpPr>
          <p:nvPr/>
        </p:nvSpPr>
        <p:spPr bwMode="auto">
          <a:xfrm>
            <a:off x="4403725" y="2498725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78" name="Rectangle 2051"/>
          <p:cNvSpPr>
            <a:spLocks noChangeArrowheads="1"/>
          </p:cNvSpPr>
          <p:nvPr/>
        </p:nvSpPr>
        <p:spPr bwMode="auto">
          <a:xfrm>
            <a:off x="4251325" y="517525"/>
            <a:ext cx="268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45" name="Line 2053"/>
          <p:cNvSpPr>
            <a:spLocks noChangeShapeType="1"/>
          </p:cNvSpPr>
          <p:nvPr/>
        </p:nvSpPr>
        <p:spPr bwMode="auto">
          <a:xfrm>
            <a:off x="6350" y="910231"/>
            <a:ext cx="8978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46" name="Rectangle 2054"/>
          <p:cNvSpPr>
            <a:spLocks noChangeArrowheads="1"/>
          </p:cNvSpPr>
          <p:nvPr/>
        </p:nvSpPr>
        <p:spPr bwMode="auto">
          <a:xfrm>
            <a:off x="1292225" y="300240"/>
            <a:ext cx="1685925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 dirty="0"/>
              <a:t>THIRD YEAR</a:t>
            </a:r>
          </a:p>
        </p:txBody>
      </p:sp>
      <p:sp>
        <p:nvSpPr>
          <p:cNvPr id="3147" name="Rectangle 2055"/>
          <p:cNvSpPr>
            <a:spLocks noChangeArrowheads="1"/>
          </p:cNvSpPr>
          <p:nvPr/>
        </p:nvSpPr>
        <p:spPr bwMode="auto">
          <a:xfrm>
            <a:off x="6091238" y="300240"/>
            <a:ext cx="1533525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 dirty="0"/>
              <a:t>FOURTH YEAR</a:t>
            </a:r>
          </a:p>
        </p:txBody>
      </p:sp>
      <p:sp>
        <p:nvSpPr>
          <p:cNvPr id="3148" name="Rectangle 2056"/>
          <p:cNvSpPr>
            <a:spLocks noChangeArrowheads="1"/>
          </p:cNvSpPr>
          <p:nvPr/>
        </p:nvSpPr>
        <p:spPr bwMode="auto">
          <a:xfrm>
            <a:off x="4872038" y="603655"/>
            <a:ext cx="8477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Fall</a:t>
            </a:r>
          </a:p>
        </p:txBody>
      </p:sp>
      <p:sp>
        <p:nvSpPr>
          <p:cNvPr id="3149" name="Rectangle 2057"/>
          <p:cNvSpPr>
            <a:spLocks noChangeArrowheads="1"/>
          </p:cNvSpPr>
          <p:nvPr/>
        </p:nvSpPr>
        <p:spPr bwMode="auto">
          <a:xfrm>
            <a:off x="1749425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Winter</a:t>
            </a:r>
          </a:p>
        </p:txBody>
      </p:sp>
      <p:sp>
        <p:nvSpPr>
          <p:cNvPr id="3150" name="Rectangle 2058"/>
          <p:cNvSpPr>
            <a:spLocks noChangeArrowheads="1"/>
          </p:cNvSpPr>
          <p:nvPr/>
        </p:nvSpPr>
        <p:spPr bwMode="auto">
          <a:xfrm>
            <a:off x="3349625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Spring</a:t>
            </a:r>
          </a:p>
        </p:txBody>
      </p:sp>
      <p:sp>
        <p:nvSpPr>
          <p:cNvPr id="3151" name="Rectangle 2059"/>
          <p:cNvSpPr>
            <a:spLocks noChangeArrowheads="1"/>
          </p:cNvSpPr>
          <p:nvPr/>
        </p:nvSpPr>
        <p:spPr bwMode="auto">
          <a:xfrm>
            <a:off x="225425" y="603655"/>
            <a:ext cx="8477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Fall</a:t>
            </a:r>
          </a:p>
        </p:txBody>
      </p:sp>
      <p:sp>
        <p:nvSpPr>
          <p:cNvPr id="3152" name="Rectangle 2060"/>
          <p:cNvSpPr>
            <a:spLocks noChangeArrowheads="1"/>
          </p:cNvSpPr>
          <p:nvPr/>
        </p:nvSpPr>
        <p:spPr bwMode="auto">
          <a:xfrm>
            <a:off x="6396038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Winter</a:t>
            </a:r>
          </a:p>
        </p:txBody>
      </p:sp>
      <p:sp>
        <p:nvSpPr>
          <p:cNvPr id="3153" name="Rectangle 2061"/>
          <p:cNvSpPr>
            <a:spLocks noChangeArrowheads="1"/>
          </p:cNvSpPr>
          <p:nvPr/>
        </p:nvSpPr>
        <p:spPr bwMode="auto">
          <a:xfrm>
            <a:off x="7920038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Spring</a:t>
            </a:r>
          </a:p>
        </p:txBody>
      </p:sp>
      <p:sp>
        <p:nvSpPr>
          <p:cNvPr id="3154" name="Line 2062"/>
          <p:cNvSpPr>
            <a:spLocks noChangeShapeType="1"/>
          </p:cNvSpPr>
          <p:nvPr/>
        </p:nvSpPr>
        <p:spPr bwMode="auto">
          <a:xfrm>
            <a:off x="4572000" y="916552"/>
            <a:ext cx="0" cy="534137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55" name="Rectangle 2063"/>
          <p:cNvSpPr>
            <a:spLocks noChangeArrowheads="1"/>
          </p:cNvSpPr>
          <p:nvPr/>
        </p:nvSpPr>
        <p:spPr bwMode="auto">
          <a:xfrm>
            <a:off x="2968625" y="-3175"/>
            <a:ext cx="4019550" cy="336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600" u="sng" dirty="0"/>
              <a:t>HEALTH PHYSICS</a:t>
            </a:r>
          </a:p>
        </p:txBody>
      </p:sp>
      <p:grpSp>
        <p:nvGrpSpPr>
          <p:cNvPr id="3080" name="Group 2064"/>
          <p:cNvGrpSpPr>
            <a:grpSpLocks/>
          </p:cNvGrpSpPr>
          <p:nvPr/>
        </p:nvGrpSpPr>
        <p:grpSpPr bwMode="auto">
          <a:xfrm>
            <a:off x="1677988" y="1104900"/>
            <a:ext cx="1130300" cy="831850"/>
            <a:chOff x="1060" y="724"/>
            <a:chExt cx="712" cy="524"/>
          </a:xfrm>
          <a:noFill/>
        </p:grpSpPr>
        <p:sp>
          <p:nvSpPr>
            <p:cNvPr id="3143" name="Oval 2065" descr="40%"/>
            <p:cNvSpPr>
              <a:spLocks noChangeArrowheads="1"/>
            </p:cNvSpPr>
            <p:nvPr/>
          </p:nvSpPr>
          <p:spPr bwMode="auto">
            <a:xfrm>
              <a:off x="1060" y="724"/>
              <a:ext cx="712" cy="52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144" name="Rectangle 2066"/>
            <p:cNvSpPr>
              <a:spLocks noChangeArrowheads="1"/>
            </p:cNvSpPr>
            <p:nvPr/>
          </p:nvSpPr>
          <p:spPr bwMode="auto">
            <a:xfrm>
              <a:off x="1060" y="731"/>
              <a:ext cx="712" cy="5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1300" dirty="0"/>
                <a:t>BI 222Z</a:t>
              </a:r>
            </a:p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900" dirty="0"/>
                <a:t>Principles of Biology</a:t>
              </a:r>
            </a:p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800" dirty="0"/>
                <a:t> W (5)</a:t>
              </a:r>
            </a:p>
          </p:txBody>
        </p:sp>
      </p:grpSp>
      <p:sp>
        <p:nvSpPr>
          <p:cNvPr id="3081" name="Oval 2068"/>
          <p:cNvSpPr>
            <a:spLocks noChangeArrowheads="1"/>
          </p:cNvSpPr>
          <p:nvPr/>
        </p:nvSpPr>
        <p:spPr bwMode="auto">
          <a:xfrm>
            <a:off x="1735138" y="2145507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83" name="Oval 2077" descr="40%"/>
          <p:cNvSpPr>
            <a:spLocks noChangeArrowheads="1"/>
          </p:cNvSpPr>
          <p:nvPr/>
        </p:nvSpPr>
        <p:spPr bwMode="auto">
          <a:xfrm>
            <a:off x="111074" y="4227512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40" name="Oval 2092" descr="Outlined diamond"/>
          <p:cNvSpPr>
            <a:spLocks noChangeArrowheads="1"/>
          </p:cNvSpPr>
          <p:nvPr/>
        </p:nvSpPr>
        <p:spPr bwMode="auto">
          <a:xfrm>
            <a:off x="90488" y="1103314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86" name="Oval 2108" descr="Outlined diamond"/>
          <p:cNvSpPr>
            <a:spLocks noChangeArrowheads="1"/>
          </p:cNvSpPr>
          <p:nvPr/>
        </p:nvSpPr>
        <p:spPr bwMode="auto">
          <a:xfrm>
            <a:off x="6323013" y="1104900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93" name="Text Box 2199"/>
          <p:cNvSpPr txBox="1">
            <a:spLocks noChangeArrowheads="1"/>
          </p:cNvSpPr>
          <p:nvPr/>
        </p:nvSpPr>
        <p:spPr bwMode="auto">
          <a:xfrm>
            <a:off x="106363" y="6583363"/>
            <a:ext cx="11350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900" b="0" dirty="0">
                <a:latin typeface="Times New Roman"/>
                <a:cs typeface="Times New Roman"/>
              </a:rPr>
              <a:t>Aug 2026</a:t>
            </a:r>
            <a:endParaRPr lang="en-US" altLang="en-US" sz="900" b="0" dirty="0"/>
          </a:p>
        </p:txBody>
      </p:sp>
      <p:grpSp>
        <p:nvGrpSpPr>
          <p:cNvPr id="3095" name="Group 2250"/>
          <p:cNvGrpSpPr>
            <a:grpSpLocks/>
          </p:cNvGrpSpPr>
          <p:nvPr/>
        </p:nvGrpSpPr>
        <p:grpSpPr bwMode="auto">
          <a:xfrm>
            <a:off x="3229450" y="2107569"/>
            <a:ext cx="1119114" cy="819183"/>
            <a:chOff x="2061" y="715"/>
            <a:chExt cx="712" cy="530"/>
          </a:xfrm>
        </p:grpSpPr>
        <p:sp>
          <p:nvSpPr>
            <p:cNvPr id="3132" name="Oval 2210"/>
            <p:cNvSpPr>
              <a:spLocks noChangeArrowheads="1"/>
            </p:cNvSpPr>
            <p:nvPr/>
          </p:nvSpPr>
          <p:spPr bwMode="auto">
            <a:xfrm>
              <a:off x="2061" y="725"/>
              <a:ext cx="712" cy="52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133" name="Rectangle 2211"/>
            <p:cNvSpPr>
              <a:spLocks noChangeArrowheads="1"/>
            </p:cNvSpPr>
            <p:nvPr/>
          </p:nvSpPr>
          <p:spPr bwMode="auto">
            <a:xfrm>
              <a:off x="2104" y="715"/>
              <a:ext cx="668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endParaRPr lang="en-US" altLang="en-US" sz="800" dirty="0"/>
            </a:p>
          </p:txBody>
        </p:sp>
      </p:grpSp>
      <p:sp>
        <p:nvSpPr>
          <p:cNvPr id="3107" name="Rectangle 2165"/>
          <p:cNvSpPr>
            <a:spLocks noChangeArrowheads="1"/>
          </p:cNvSpPr>
          <p:nvPr/>
        </p:nvSpPr>
        <p:spPr bwMode="auto">
          <a:xfrm>
            <a:off x="3257550" y="4433888"/>
            <a:ext cx="11525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endParaRPr lang="en-US" altLang="en-US" sz="800"/>
          </a:p>
        </p:txBody>
      </p:sp>
      <p:sp>
        <p:nvSpPr>
          <p:cNvPr id="3113" name="Rectangle 2109"/>
          <p:cNvSpPr>
            <a:spLocks noChangeArrowheads="1"/>
          </p:cNvSpPr>
          <p:nvPr/>
        </p:nvSpPr>
        <p:spPr bwMode="auto">
          <a:xfrm>
            <a:off x="6319838" y="1141477"/>
            <a:ext cx="1152525" cy="72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NSE 407 </a:t>
            </a:r>
            <a:r>
              <a:rPr lang="en-US" altLang="en-US" sz="1100" dirty="0"/>
              <a:t>Seminar  </a:t>
            </a:r>
            <a:r>
              <a:rPr lang="en-US" altLang="en-US" sz="800" dirty="0"/>
              <a:t>                                      </a:t>
            </a:r>
          </a:p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800" dirty="0"/>
              <a:t>F, W, S (1)</a:t>
            </a:r>
            <a:endParaRPr lang="en-US" altLang="en-US" sz="1300" dirty="0"/>
          </a:p>
        </p:txBody>
      </p:sp>
      <p:sp>
        <p:nvSpPr>
          <p:cNvPr id="3115" name="Rectangle 2072"/>
          <p:cNvSpPr>
            <a:spLocks noChangeArrowheads="1"/>
          </p:cNvSpPr>
          <p:nvPr/>
        </p:nvSpPr>
        <p:spPr bwMode="auto">
          <a:xfrm>
            <a:off x="4880769" y="5145185"/>
            <a:ext cx="1152525" cy="68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300" dirty="0"/>
              <a:t>BI 231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900" dirty="0"/>
              <a:t>Human Anatomy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(3)</a:t>
            </a:r>
          </a:p>
        </p:txBody>
      </p:sp>
      <p:sp>
        <p:nvSpPr>
          <p:cNvPr id="3122" name="Oval 2089" descr="40%"/>
          <p:cNvSpPr>
            <a:spLocks noChangeArrowheads="1"/>
          </p:cNvSpPr>
          <p:nvPr/>
        </p:nvSpPr>
        <p:spPr bwMode="auto">
          <a:xfrm>
            <a:off x="7907338" y="2170113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26" name="Rectangle 4"/>
          <p:cNvSpPr>
            <a:spLocks noChangeArrowheads="1"/>
          </p:cNvSpPr>
          <p:nvPr/>
        </p:nvSpPr>
        <p:spPr bwMode="auto">
          <a:xfrm>
            <a:off x="2684463" y="974725"/>
            <a:ext cx="554037" cy="225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31" name="Rectangle 4"/>
          <p:cNvSpPr>
            <a:spLocks noChangeArrowheads="1"/>
          </p:cNvSpPr>
          <p:nvPr/>
        </p:nvSpPr>
        <p:spPr bwMode="auto">
          <a:xfrm>
            <a:off x="1186409" y="1465262"/>
            <a:ext cx="512762" cy="392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85" name="Oval 2140" descr="40%"/>
          <p:cNvSpPr>
            <a:spLocks noChangeArrowheads="1"/>
          </p:cNvSpPr>
          <p:nvPr/>
        </p:nvSpPr>
        <p:spPr bwMode="auto">
          <a:xfrm>
            <a:off x="4819393" y="3067840"/>
            <a:ext cx="1141409" cy="84259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481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Radiation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 Protection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 F (3)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3121" y="4288004"/>
            <a:ext cx="10620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Tx/>
              <a:buFontTx/>
              <a:buNone/>
            </a:pPr>
            <a:r>
              <a:rPr lang="en-US" altLang="en-US" sz="1200" dirty="0"/>
              <a:t>NSE 414  </a:t>
            </a:r>
          </a:p>
          <a:p>
            <a:pPr algn="ctr">
              <a:buSzTx/>
              <a:buFontTx/>
              <a:buNone/>
            </a:pPr>
            <a:r>
              <a:rPr lang="en-US" altLang="en-US" sz="1000" dirty="0" err="1"/>
              <a:t>Nuc</a:t>
            </a:r>
            <a:r>
              <a:rPr lang="en-US" altLang="en-US" sz="1000" dirty="0"/>
              <a:t> Ethics &amp; Governance </a:t>
            </a:r>
          </a:p>
          <a:p>
            <a:pPr algn="ctr">
              <a:spcAft>
                <a:spcPts val="600"/>
              </a:spcAft>
              <a:buSzTx/>
              <a:buFontTx/>
              <a:buNone/>
            </a:pPr>
            <a:r>
              <a:rPr lang="en-US" altLang="en-US" sz="800" dirty="0"/>
              <a:t> F (3)</a:t>
            </a:r>
          </a:p>
        </p:txBody>
      </p:sp>
      <p:sp>
        <p:nvSpPr>
          <p:cNvPr id="124" name="Oval 2140" descr="40%"/>
          <p:cNvSpPr>
            <a:spLocks noChangeArrowheads="1"/>
          </p:cNvSpPr>
          <p:nvPr/>
        </p:nvSpPr>
        <p:spPr bwMode="auto">
          <a:xfrm>
            <a:off x="4767058" y="1109982"/>
            <a:ext cx="1159335" cy="802956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407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100" dirty="0"/>
              <a:t>Seminar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F , W, S (1)</a:t>
            </a:r>
          </a:p>
        </p:txBody>
      </p:sp>
      <p:sp>
        <p:nvSpPr>
          <p:cNvPr id="91" name="Oval 2140" descr="40%"/>
          <p:cNvSpPr>
            <a:spLocks noChangeArrowheads="1"/>
          </p:cNvSpPr>
          <p:nvPr/>
        </p:nvSpPr>
        <p:spPr bwMode="auto">
          <a:xfrm>
            <a:off x="4911226" y="5053012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98" name="Oval 2068"/>
          <p:cNvSpPr>
            <a:spLocks noChangeArrowheads="1"/>
          </p:cNvSpPr>
          <p:nvPr/>
        </p:nvSpPr>
        <p:spPr bwMode="auto">
          <a:xfrm>
            <a:off x="4756725" y="2026561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99" name="Rectangle 2"/>
          <p:cNvSpPr>
            <a:spLocks noChangeArrowheads="1"/>
          </p:cNvSpPr>
          <p:nvPr/>
        </p:nvSpPr>
        <p:spPr bwMode="auto">
          <a:xfrm>
            <a:off x="4776788" y="2102511"/>
            <a:ext cx="1141412" cy="75405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300" dirty="0"/>
              <a:t>NSE 472</a:t>
            </a:r>
            <a:br>
              <a:rPr lang="en-US" altLang="en-US" sz="2400" dirty="0"/>
            </a:br>
            <a:r>
              <a:rPr lang="en-US" altLang="en-US" sz="900" dirty="0" err="1"/>
              <a:t>Nuc</a:t>
            </a:r>
            <a:r>
              <a:rPr lang="en-US" altLang="en-US" sz="900" dirty="0"/>
              <a:t> Project, </a:t>
            </a:r>
            <a:r>
              <a:rPr lang="en-US" altLang="en-US" sz="900" dirty="0" err="1"/>
              <a:t>Mgmt</a:t>
            </a:r>
            <a:r>
              <a:rPr lang="en-US" altLang="en-US" sz="900" dirty="0"/>
              <a:t> &amp; Prof Comm</a:t>
            </a:r>
            <a:endParaRPr lang="en-US" altLang="en-US" sz="1200" dirty="0"/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F (3)</a:t>
            </a:r>
          </a:p>
        </p:txBody>
      </p:sp>
      <p:sp>
        <p:nvSpPr>
          <p:cNvPr id="101" name="Rectangle 2255"/>
          <p:cNvSpPr>
            <a:spLocks noChangeArrowheads="1"/>
          </p:cNvSpPr>
          <p:nvPr/>
        </p:nvSpPr>
        <p:spPr bwMode="auto">
          <a:xfrm>
            <a:off x="4312188" y="1915713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WR 227Z</a:t>
            </a:r>
          </a:p>
        </p:txBody>
      </p:sp>
      <p:sp>
        <p:nvSpPr>
          <p:cNvPr id="102" name="Oval 2140" descr="40%"/>
          <p:cNvSpPr>
            <a:spLocks noChangeArrowheads="1"/>
          </p:cNvSpPr>
          <p:nvPr/>
        </p:nvSpPr>
        <p:spPr bwMode="auto">
          <a:xfrm>
            <a:off x="4799269" y="4085723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488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Radioecology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F (3)</a:t>
            </a:r>
          </a:p>
        </p:txBody>
      </p:sp>
      <p:sp>
        <p:nvSpPr>
          <p:cNvPr id="106" name="Oval 2068"/>
          <p:cNvSpPr>
            <a:spLocks noChangeArrowheads="1"/>
          </p:cNvSpPr>
          <p:nvPr/>
        </p:nvSpPr>
        <p:spPr bwMode="auto">
          <a:xfrm>
            <a:off x="6335258" y="2112137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107" name="Rectangle 2"/>
          <p:cNvSpPr>
            <a:spLocks noChangeArrowheads="1"/>
          </p:cNvSpPr>
          <p:nvPr/>
        </p:nvSpPr>
        <p:spPr bwMode="auto">
          <a:xfrm>
            <a:off x="6276918" y="2147861"/>
            <a:ext cx="1248785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300" dirty="0"/>
              <a:t>NSE 474</a:t>
            </a:r>
            <a:br>
              <a:rPr lang="en-US" altLang="en-US" sz="2400" dirty="0"/>
            </a:br>
            <a:r>
              <a:rPr lang="en-US" altLang="en-US" sz="900" dirty="0" err="1"/>
              <a:t>Nuc</a:t>
            </a:r>
            <a:r>
              <a:rPr lang="en-US" altLang="en-US" sz="900" dirty="0"/>
              <a:t> Engineering Design I</a:t>
            </a:r>
            <a:endParaRPr lang="en-US" altLang="en-US" sz="1200" dirty="0"/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W (4)</a:t>
            </a:r>
          </a:p>
        </p:txBody>
      </p:sp>
      <p:sp>
        <p:nvSpPr>
          <p:cNvPr id="108" name="Oval 2140" descr="40%"/>
          <p:cNvSpPr>
            <a:spLocks noChangeArrowheads="1"/>
          </p:cNvSpPr>
          <p:nvPr/>
        </p:nvSpPr>
        <p:spPr bwMode="auto">
          <a:xfrm>
            <a:off x="6342063" y="4143644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Restricted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Elective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(3)</a:t>
            </a:r>
          </a:p>
        </p:txBody>
      </p:sp>
      <p:sp>
        <p:nvSpPr>
          <p:cNvPr id="117" name="Oval 2140" descr="40%"/>
          <p:cNvSpPr>
            <a:spLocks noChangeArrowheads="1"/>
          </p:cNvSpPr>
          <p:nvPr/>
        </p:nvSpPr>
        <p:spPr bwMode="auto">
          <a:xfrm>
            <a:off x="7837028" y="1093314"/>
            <a:ext cx="1159335" cy="802956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407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100" dirty="0"/>
              <a:t>Seminar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F, W, S (1)</a:t>
            </a:r>
          </a:p>
        </p:txBody>
      </p:sp>
      <p:sp>
        <p:nvSpPr>
          <p:cNvPr id="121" name="Rectangle 2"/>
          <p:cNvSpPr>
            <a:spLocks noChangeArrowheads="1"/>
          </p:cNvSpPr>
          <p:nvPr/>
        </p:nvSpPr>
        <p:spPr bwMode="auto">
          <a:xfrm>
            <a:off x="7846381" y="2229971"/>
            <a:ext cx="1248785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200" dirty="0"/>
              <a:t>NSE 475          </a:t>
            </a:r>
            <a:r>
              <a:rPr lang="en-US" altLang="en-US" sz="900" dirty="0" err="1"/>
              <a:t>Nuc</a:t>
            </a:r>
            <a:r>
              <a:rPr lang="en-US" altLang="en-US" sz="900" dirty="0"/>
              <a:t> Engineering Design II</a:t>
            </a:r>
            <a:br>
              <a:rPr lang="en-US" altLang="en-US" sz="900" dirty="0"/>
            </a:br>
            <a:r>
              <a:rPr lang="en-US" altLang="en-US" sz="800" dirty="0"/>
              <a:t>S (4)</a:t>
            </a:r>
          </a:p>
        </p:txBody>
      </p:sp>
      <p:sp>
        <p:nvSpPr>
          <p:cNvPr id="122" name="Rectangle 2255"/>
          <p:cNvSpPr>
            <a:spLocks noChangeArrowheads="1"/>
          </p:cNvSpPr>
          <p:nvPr/>
        </p:nvSpPr>
        <p:spPr bwMode="auto">
          <a:xfrm>
            <a:off x="1234033" y="3090541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>
                <a:latin typeface="Times New Roman"/>
                <a:cs typeface="Times New Roman"/>
              </a:rPr>
              <a:t>WR 121Z</a:t>
            </a:r>
            <a:endParaRPr lang="en-US" altLang="en-US" sz="800" b="0" dirty="0"/>
          </a:p>
        </p:txBody>
      </p:sp>
      <p:sp>
        <p:nvSpPr>
          <p:cNvPr id="127" name="Oval 2140" descr="40%"/>
          <p:cNvSpPr>
            <a:spLocks noChangeArrowheads="1"/>
          </p:cNvSpPr>
          <p:nvPr/>
        </p:nvSpPr>
        <p:spPr bwMode="auto">
          <a:xfrm>
            <a:off x="7846381" y="3247119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435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Rad Shielding &amp;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Ext Dosimetry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(3)</a:t>
            </a:r>
          </a:p>
        </p:txBody>
      </p:sp>
      <p:sp>
        <p:nvSpPr>
          <p:cNvPr id="134" name="Oval 2140" descr="40%"/>
          <p:cNvSpPr>
            <a:spLocks noChangeArrowheads="1"/>
          </p:cNvSpPr>
          <p:nvPr/>
        </p:nvSpPr>
        <p:spPr bwMode="auto">
          <a:xfrm>
            <a:off x="6380751" y="5090981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Seeking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Solutions</a:t>
            </a: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(3)</a:t>
            </a:r>
          </a:p>
        </p:txBody>
      </p:sp>
      <p:sp>
        <p:nvSpPr>
          <p:cNvPr id="135" name="Oval 2140" descr="40%"/>
          <p:cNvSpPr>
            <a:spLocks noChangeArrowheads="1"/>
          </p:cNvSpPr>
          <p:nvPr/>
        </p:nvSpPr>
        <p:spPr bwMode="auto">
          <a:xfrm>
            <a:off x="7915036" y="5145185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Free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Elective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(2)</a:t>
            </a:r>
          </a:p>
        </p:txBody>
      </p:sp>
      <p:sp>
        <p:nvSpPr>
          <p:cNvPr id="103" name="Rectangle 2274"/>
          <p:cNvSpPr>
            <a:spLocks noChangeArrowheads="1"/>
          </p:cNvSpPr>
          <p:nvPr/>
        </p:nvSpPr>
        <p:spPr bwMode="auto">
          <a:xfrm>
            <a:off x="3282293" y="3285801"/>
            <a:ext cx="1152525" cy="71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CH 203</a:t>
            </a:r>
            <a:r>
              <a:rPr lang="en-US" altLang="en-US" sz="900" dirty="0"/>
              <a:t> Chemistry</a:t>
            </a:r>
          </a:p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800" dirty="0"/>
              <a:t>S (3)</a:t>
            </a:r>
          </a:p>
        </p:txBody>
      </p:sp>
      <p:sp>
        <p:nvSpPr>
          <p:cNvPr id="104" name="Oval 2089" descr="40%"/>
          <p:cNvSpPr>
            <a:spLocks noChangeArrowheads="1"/>
          </p:cNvSpPr>
          <p:nvPr/>
        </p:nvSpPr>
        <p:spPr bwMode="auto">
          <a:xfrm>
            <a:off x="3277532" y="3213967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6" name="Oval 2089" descr="40%">
            <a:extLst>
              <a:ext uri="{FF2B5EF4-FFF2-40B4-BE49-F238E27FC236}">
                <a16:creationId xmlns:a16="http://schemas.microsoft.com/office/drawing/2014/main" id="{0693CD60-3043-BA1E-9634-F335F7FA0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7316" y="5230663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9" name="Rectangle 2274">
            <a:extLst>
              <a:ext uri="{FF2B5EF4-FFF2-40B4-BE49-F238E27FC236}">
                <a16:creationId xmlns:a16="http://schemas.microsoft.com/office/drawing/2014/main" id="{61826A6E-E24C-0433-6807-D2F526F0C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1524" y="5329224"/>
            <a:ext cx="1152525" cy="62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Social Science</a:t>
            </a:r>
            <a:br>
              <a:rPr lang="en-US" altLang="en-US" sz="1300" dirty="0"/>
            </a:br>
            <a:r>
              <a:rPr lang="en-US" altLang="en-US" sz="900" dirty="0"/>
              <a:t>(3)</a:t>
            </a:r>
          </a:p>
        </p:txBody>
      </p:sp>
      <p:sp>
        <p:nvSpPr>
          <p:cNvPr id="10" name="Rectangle 2078">
            <a:extLst>
              <a:ext uri="{FF2B5EF4-FFF2-40B4-BE49-F238E27FC236}">
                <a16:creationId xmlns:a16="http://schemas.microsoft.com/office/drawing/2014/main" id="{ED913BB5-56BE-C0D0-94F0-AE673EDE99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585" y="3229222"/>
            <a:ext cx="1112838" cy="689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WR 227Z</a:t>
            </a:r>
            <a:br>
              <a:rPr lang="en-US" altLang="en-US" sz="1300" dirty="0"/>
            </a:br>
            <a:r>
              <a:rPr lang="en-US" altLang="en-US" sz="900" dirty="0"/>
              <a:t>Technical Writing</a:t>
            </a:r>
          </a:p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800" dirty="0"/>
              <a:t>F,W,S (4) </a:t>
            </a:r>
          </a:p>
        </p:txBody>
      </p:sp>
      <p:sp>
        <p:nvSpPr>
          <p:cNvPr id="11" name="Oval 2140" descr="40%">
            <a:extLst>
              <a:ext uri="{FF2B5EF4-FFF2-40B4-BE49-F238E27FC236}">
                <a16:creationId xmlns:a16="http://schemas.microsoft.com/office/drawing/2014/main" id="{D28883DF-8830-CAE2-961C-66266652D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0751" y="3179240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483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Radiation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Biology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(3)</a:t>
            </a:r>
          </a:p>
        </p:txBody>
      </p:sp>
      <p:sp>
        <p:nvSpPr>
          <p:cNvPr id="14" name="Oval 2140" descr="40%">
            <a:extLst>
              <a:ext uri="{FF2B5EF4-FFF2-40B4-BE49-F238E27FC236}">
                <a16:creationId xmlns:a16="http://schemas.microsoft.com/office/drawing/2014/main" id="{07001207-972C-21E0-2E78-5AF1EE772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3205" y="4298134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Free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Elective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(3)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96798A-5D9E-B4C7-A1EE-4EDCE7EE8C11}"/>
              </a:ext>
            </a:extLst>
          </p:cNvPr>
          <p:cNvSpPr txBox="1"/>
          <p:nvPr/>
        </p:nvSpPr>
        <p:spPr>
          <a:xfrm>
            <a:off x="1823484" y="2217254"/>
            <a:ext cx="902837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200" dirty="0"/>
              <a:t>NSE 240 </a:t>
            </a:r>
            <a:r>
              <a:rPr lang="en-US" altLang="en-US" sz="900" dirty="0"/>
              <a:t>Intro Fuel Cycles</a:t>
            </a:r>
            <a:br>
              <a:rPr lang="en-US" altLang="en-US" sz="900" dirty="0"/>
            </a:br>
            <a:r>
              <a:rPr lang="en-US" altLang="en-US" sz="800" dirty="0"/>
              <a:t>W(3</a:t>
            </a:r>
            <a:r>
              <a:rPr lang="en-US" altLang="en-US" sz="900" dirty="0"/>
              <a:t>) </a:t>
            </a:r>
            <a:endParaRPr lang="en-US" sz="900" dirty="0"/>
          </a:p>
        </p:txBody>
      </p:sp>
      <p:sp>
        <p:nvSpPr>
          <p:cNvPr id="13" name="Rectangle 2078">
            <a:extLst>
              <a:ext uri="{FF2B5EF4-FFF2-40B4-BE49-F238E27FC236}">
                <a16:creationId xmlns:a16="http://schemas.microsoft.com/office/drawing/2014/main" id="{EC1F3C44-1832-ECA2-5E52-0B63CE0E76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9171" y="4280523"/>
            <a:ext cx="1112838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H 425</a:t>
            </a:r>
            <a:br>
              <a:rPr lang="en-US" altLang="en-US" sz="1300" dirty="0"/>
            </a:br>
            <a:r>
              <a:rPr lang="en-US" altLang="en-US" sz="900" dirty="0"/>
              <a:t>Principles of Epidemiology</a:t>
            </a:r>
          </a:p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800" dirty="0"/>
              <a:t>F,W,S (4) </a:t>
            </a:r>
          </a:p>
        </p:txBody>
      </p:sp>
      <p:sp>
        <p:nvSpPr>
          <p:cNvPr id="17" name="Rectangle 2141">
            <a:extLst>
              <a:ext uri="{FF2B5EF4-FFF2-40B4-BE49-F238E27FC236}">
                <a16:creationId xmlns:a16="http://schemas.microsoft.com/office/drawing/2014/main" id="{B0E8CAF0-FCB7-FE43-861C-A4E4BDCF51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2093" y="2126868"/>
            <a:ext cx="1152525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ENGR 330</a:t>
            </a:r>
            <a:br>
              <a:rPr lang="en-US" altLang="en-US" sz="1300" dirty="0"/>
            </a:br>
            <a:r>
              <a:rPr lang="en-US" altLang="en-US" sz="900" dirty="0"/>
              <a:t>Inclusive &amp; Equitable </a:t>
            </a:r>
          </a:p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800" dirty="0"/>
              <a:t>F,W,S (3) </a:t>
            </a:r>
          </a:p>
        </p:txBody>
      </p:sp>
      <p:sp>
        <p:nvSpPr>
          <p:cNvPr id="21" name="Rectangle 2255">
            <a:extLst>
              <a:ext uri="{FF2B5EF4-FFF2-40B4-BE49-F238E27FC236}">
                <a16:creationId xmlns:a16="http://schemas.microsoft.com/office/drawing/2014/main" id="{2CAE9931-9DDE-7F2D-CD85-F3B01D6B0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2631" y="2060833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472</a:t>
            </a:r>
          </a:p>
        </p:txBody>
      </p:sp>
      <p:sp>
        <p:nvSpPr>
          <p:cNvPr id="22" name="Rectangle 2255">
            <a:extLst>
              <a:ext uri="{FF2B5EF4-FFF2-40B4-BE49-F238E27FC236}">
                <a16:creationId xmlns:a16="http://schemas.microsoft.com/office/drawing/2014/main" id="{8599F3A0-70B3-835E-D64B-CF75CAE90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5680" y="2123025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474</a:t>
            </a:r>
          </a:p>
        </p:txBody>
      </p:sp>
      <p:sp>
        <p:nvSpPr>
          <p:cNvPr id="23" name="Rectangle 2255">
            <a:extLst>
              <a:ext uri="{FF2B5EF4-FFF2-40B4-BE49-F238E27FC236}">
                <a16:creationId xmlns:a16="http://schemas.microsoft.com/office/drawing/2014/main" id="{945E2C4A-D685-EB29-95F5-B96D17B83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5679" y="3158585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281</a:t>
            </a:r>
          </a:p>
        </p:txBody>
      </p:sp>
      <p:sp>
        <p:nvSpPr>
          <p:cNvPr id="24" name="Rectangle 2255">
            <a:extLst>
              <a:ext uri="{FF2B5EF4-FFF2-40B4-BE49-F238E27FC236}">
                <a16:creationId xmlns:a16="http://schemas.microsoft.com/office/drawing/2014/main" id="{E27736E8-EE5F-34DC-A3D0-294701CA20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4115" y="2070373"/>
            <a:ext cx="1172029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235, CH 201, 202</a:t>
            </a:r>
          </a:p>
        </p:txBody>
      </p:sp>
      <p:sp>
        <p:nvSpPr>
          <p:cNvPr id="25" name="Rectangle 2255">
            <a:extLst>
              <a:ext uri="{FF2B5EF4-FFF2-40B4-BE49-F238E27FC236}">
                <a16:creationId xmlns:a16="http://schemas.microsoft.com/office/drawing/2014/main" id="{72B18A6C-FBC4-34A2-CFA1-C28B8BF37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2369" y="4007580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236</a:t>
            </a:r>
          </a:p>
        </p:txBody>
      </p:sp>
      <p:sp>
        <p:nvSpPr>
          <p:cNvPr id="26" name="Rectangle 2255">
            <a:extLst>
              <a:ext uri="{FF2B5EF4-FFF2-40B4-BE49-F238E27FC236}">
                <a16:creationId xmlns:a16="http://schemas.microsoft.com/office/drawing/2014/main" id="{77EC1132-2D70-C963-9F2C-DD9EA6756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456" y="1004999"/>
            <a:ext cx="1014413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Co-Req CH 201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5F91D22-01F9-44BA-6BB3-0EE91BE24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0119" y="4078892"/>
            <a:ext cx="1018120" cy="2316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C29A7B2-D385-DF02-D9BE-2ADDCAA467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84" y="5208215"/>
            <a:ext cx="1146147" cy="8047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28DEA9E-A9C9-2505-BCE3-8C5F8AA308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7028" y="4190386"/>
            <a:ext cx="1146147" cy="8047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BF36E8-7E46-B55D-DD38-6531355132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1882" y="3224300"/>
            <a:ext cx="1012024" cy="23166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9643C04-7F11-8924-3C6F-842E163FE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6157" y="2996770"/>
            <a:ext cx="1018120" cy="23166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A4F2E02-E14E-8863-8DCB-39D6449A2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840" y="3126191"/>
            <a:ext cx="1018120" cy="23166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BC17DCC-E45F-651F-EA26-10B2C8EF24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2924" y="1002631"/>
            <a:ext cx="1018120" cy="231668"/>
          </a:xfrm>
          <a:prstGeom prst="rect">
            <a:avLst/>
          </a:prstGeom>
        </p:spPr>
      </p:pic>
      <p:sp>
        <p:nvSpPr>
          <p:cNvPr id="27" name="Rectangle 2066">
            <a:extLst>
              <a:ext uri="{FF2B5EF4-FFF2-40B4-BE49-F238E27FC236}">
                <a16:creationId xmlns:a16="http://schemas.microsoft.com/office/drawing/2014/main" id="{899B461B-1C33-7453-1898-4CEAC6A774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52" y="1121675"/>
            <a:ext cx="1130300" cy="8207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300" dirty="0"/>
              <a:t>BI 221Z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900" dirty="0"/>
              <a:t>Principles of Biology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 W (5)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1301800-758A-2C8B-2D32-00315ADA21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58002" y="1110479"/>
            <a:ext cx="1133954" cy="84132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9D59334-A2CC-6D81-B4F8-ACE8421805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02583" y="963895"/>
            <a:ext cx="1012024" cy="23166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43F0979-E568-AFC7-F558-D29FC9B16C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20004" y="6240222"/>
            <a:ext cx="4852837" cy="63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2969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3½ Floppy (A:)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3½ Floppy (A:)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3½ Floppy (A: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½ Floppy (A:)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½ Floppy (A:)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½ Floppy (A:)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½ Floppy (A: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½ Floppy (A: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½ Floppy (A: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5483</TotalTime>
  <Pages>2</Pages>
  <Words>626</Words>
  <Application>Microsoft Office PowerPoint</Application>
  <PresentationFormat>On-screen Show (4:3)</PresentationFormat>
  <Paragraphs>190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Times New Roman</vt:lpstr>
      <vt:lpstr>3½ Floppy (A:)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Civil Engineering</dc:title>
  <dc:creator>ime evaluation copy</dc:creator>
  <cp:lastModifiedBy>Stueve, Joan M</cp:lastModifiedBy>
  <cp:revision>272</cp:revision>
  <cp:lastPrinted>2025-12-09T20:07:28Z</cp:lastPrinted>
  <dcterms:created xsi:type="dcterms:W3CDTF">1996-09-04T16:38:34Z</dcterms:created>
  <dcterms:modified xsi:type="dcterms:W3CDTF">2026-09-09T21:08:00Z</dcterms:modified>
</cp:coreProperties>
</file>