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8" r:id="rId2"/>
    <p:sldId id="260" r:id="rId3"/>
  </p:sldIdLst>
  <p:sldSz cx="9144000" cy="6858000" type="screen4x3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8E8E8"/>
    <a:srgbClr val="A1A1A1"/>
    <a:srgbClr val="AAAA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22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4534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450" y="4416425"/>
            <a:ext cx="5143500" cy="4183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670" tIns="45031" rIns="91670" bIns="450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1675"/>
            <a:ext cx="4633912" cy="3475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  <p:extLst>
      <p:ext uri="{BB962C8B-B14F-4D97-AF65-F5344CB8AC3E}">
        <p14:creationId xmlns:p14="http://schemas.microsoft.com/office/powerpoint/2010/main" val="385968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299" tIns="0" rIns="19299" bIns="0" anchor="b"/>
          <a:lstStyle>
            <a:lvl1pPr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100" b="0" i="1"/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963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299" tIns="0" rIns="19299" bIns="0" anchor="b"/>
          <a:lstStyle>
            <a:lvl1pPr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5513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US" altLang="en-US" sz="1100" b="0" i="1"/>
              <a:t>1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en-US"/>
          </a:p>
        </p:txBody>
      </p:sp>
      <p:sp>
        <p:nvSpPr>
          <p:cNvPr id="41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103" name="Rectangle 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8126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50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0340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697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510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1153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349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560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0611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4249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353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00406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212897" y="3103906"/>
            <a:ext cx="4632040" cy="973588"/>
            <a:chOff x="6501664" y="5329467"/>
            <a:chExt cx="4632040" cy="973588"/>
          </a:xfrm>
          <a:noFill/>
        </p:grpSpPr>
        <p:sp>
          <p:nvSpPr>
            <p:cNvPr id="3076" name="Oval 2140" descr="40%"/>
            <p:cNvSpPr>
              <a:spLocks noChangeArrowheads="1"/>
            </p:cNvSpPr>
            <p:nvPr/>
          </p:nvSpPr>
          <p:spPr bwMode="auto">
            <a:xfrm>
              <a:off x="10003404" y="5477555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89" name="Oval 2140" descr="40%"/>
            <p:cNvSpPr>
              <a:spLocks noChangeArrowheads="1"/>
            </p:cNvSpPr>
            <p:nvPr/>
          </p:nvSpPr>
          <p:spPr bwMode="auto">
            <a:xfrm>
              <a:off x="8422254" y="5466442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90" name="Oval 2174" descr="40%"/>
            <p:cNvSpPr>
              <a:spLocks noChangeArrowheads="1"/>
            </p:cNvSpPr>
            <p:nvPr/>
          </p:nvSpPr>
          <p:spPr bwMode="auto">
            <a:xfrm>
              <a:off x="6847682" y="5474380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2109" name="Rectangle 2255"/>
            <p:cNvSpPr>
              <a:spLocks noChangeArrowheads="1"/>
            </p:cNvSpPr>
            <p:nvPr/>
          </p:nvSpPr>
          <p:spPr bwMode="auto">
            <a:xfrm>
              <a:off x="6501664" y="5329467"/>
              <a:ext cx="1014413" cy="211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 algn="l"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algn="l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algn="l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algn="l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algn="l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  <a:defRPr/>
              </a:pPr>
              <a:r>
                <a:rPr lang="en-US" altLang="en-US" sz="800" b="0" dirty="0"/>
                <a:t>MTH 112Z</a:t>
              </a:r>
            </a:p>
          </p:txBody>
        </p:sp>
        <p:sp>
          <p:nvSpPr>
            <p:cNvPr id="3103" name="Rectangle 2141"/>
            <p:cNvSpPr>
              <a:spLocks noChangeArrowheads="1"/>
            </p:cNvSpPr>
            <p:nvPr/>
          </p:nvSpPr>
          <p:spPr bwMode="auto">
            <a:xfrm>
              <a:off x="8449345" y="5530849"/>
              <a:ext cx="1131888" cy="6899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MTH 252Z</a:t>
              </a:r>
              <a:br>
                <a:rPr lang="en-US" altLang="en-US" sz="1300" dirty="0"/>
              </a:br>
              <a:r>
                <a:rPr lang="en-US" altLang="en-US" sz="900" dirty="0"/>
                <a:t>Integral Calculus</a:t>
              </a:r>
            </a:p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800" dirty="0"/>
                <a:t>F,W,S (4) </a:t>
              </a:r>
            </a:p>
          </p:txBody>
        </p:sp>
        <p:sp>
          <p:nvSpPr>
            <p:cNvPr id="3104" name="Rectangle 2175"/>
            <p:cNvSpPr>
              <a:spLocks noChangeArrowheads="1"/>
            </p:cNvSpPr>
            <p:nvPr/>
          </p:nvSpPr>
          <p:spPr bwMode="auto">
            <a:xfrm>
              <a:off x="6839974" y="5527481"/>
              <a:ext cx="1152525" cy="6899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MTH 251Z</a:t>
              </a:r>
              <a:br>
                <a:rPr lang="en-US" altLang="en-US" sz="1300" dirty="0"/>
              </a:br>
              <a:r>
                <a:rPr lang="en-US" altLang="en-US" sz="900" dirty="0"/>
                <a:t>Differential Calc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F,W,S (4) </a:t>
              </a:r>
            </a:p>
          </p:txBody>
        </p:sp>
      </p:grpSp>
      <p:sp>
        <p:nvSpPr>
          <p:cNvPr id="3074" name="Oval 2065" descr="40%"/>
          <p:cNvSpPr>
            <a:spLocks noChangeArrowheads="1"/>
          </p:cNvSpPr>
          <p:nvPr/>
        </p:nvSpPr>
        <p:spPr bwMode="auto">
          <a:xfrm>
            <a:off x="1683801" y="425469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3075" name="Group 2163"/>
          <p:cNvGrpSpPr>
            <a:grpSpLocks/>
          </p:cNvGrpSpPr>
          <p:nvPr/>
        </p:nvGrpSpPr>
        <p:grpSpPr bwMode="auto">
          <a:xfrm>
            <a:off x="-73026" y="2032795"/>
            <a:ext cx="1355725" cy="949325"/>
            <a:chOff x="1926" y="2806"/>
            <a:chExt cx="854" cy="598"/>
          </a:xfrm>
          <a:noFill/>
        </p:grpSpPr>
        <p:sp>
          <p:nvSpPr>
            <p:cNvPr id="3158" name="Rectangle 2168"/>
            <p:cNvSpPr>
              <a:spLocks noChangeArrowheads="1"/>
            </p:cNvSpPr>
            <p:nvPr/>
          </p:nvSpPr>
          <p:spPr bwMode="auto">
            <a:xfrm>
              <a:off x="1926" y="2806"/>
              <a:ext cx="431" cy="13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b="0" dirty="0"/>
                <a:t>MTH  111Z</a:t>
              </a:r>
            </a:p>
          </p:txBody>
        </p:sp>
        <p:sp>
          <p:nvSpPr>
            <p:cNvPr id="3157" name="Oval 2164" descr="40%"/>
            <p:cNvSpPr>
              <a:spLocks noChangeArrowheads="1"/>
            </p:cNvSpPr>
            <p:nvPr/>
          </p:nvSpPr>
          <p:spPr bwMode="auto">
            <a:xfrm>
              <a:off x="2068" y="2884"/>
              <a:ext cx="712" cy="52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3077" name="Rectangle 2050"/>
          <p:cNvSpPr>
            <a:spLocks noChangeArrowheads="1"/>
          </p:cNvSpPr>
          <p:nvPr/>
        </p:nvSpPr>
        <p:spPr bwMode="auto">
          <a:xfrm>
            <a:off x="4403725" y="249872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8" name="Rectangle 2051"/>
          <p:cNvSpPr>
            <a:spLocks noChangeArrowheads="1"/>
          </p:cNvSpPr>
          <p:nvPr/>
        </p:nvSpPr>
        <p:spPr bwMode="auto">
          <a:xfrm>
            <a:off x="4251325" y="517525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45" name="Line 2053"/>
          <p:cNvSpPr>
            <a:spLocks noChangeShapeType="1"/>
          </p:cNvSpPr>
          <p:nvPr/>
        </p:nvSpPr>
        <p:spPr bwMode="auto">
          <a:xfrm>
            <a:off x="6350" y="910231"/>
            <a:ext cx="8978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6" name="Rectangle 2054"/>
          <p:cNvSpPr>
            <a:spLocks noChangeArrowheads="1"/>
          </p:cNvSpPr>
          <p:nvPr/>
        </p:nvSpPr>
        <p:spPr bwMode="auto">
          <a:xfrm>
            <a:off x="1292225" y="271153"/>
            <a:ext cx="16859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FIRST YEAR</a:t>
            </a:r>
          </a:p>
        </p:txBody>
      </p:sp>
      <p:sp>
        <p:nvSpPr>
          <p:cNvPr id="3147" name="Rectangle 2055"/>
          <p:cNvSpPr>
            <a:spLocks noChangeArrowheads="1"/>
          </p:cNvSpPr>
          <p:nvPr/>
        </p:nvSpPr>
        <p:spPr bwMode="auto">
          <a:xfrm>
            <a:off x="6091238" y="300240"/>
            <a:ext cx="15335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SECOND YEAR</a:t>
            </a:r>
          </a:p>
        </p:txBody>
      </p:sp>
      <p:sp>
        <p:nvSpPr>
          <p:cNvPr id="3148" name="Rectangle 2056"/>
          <p:cNvSpPr>
            <a:spLocks noChangeArrowheads="1"/>
          </p:cNvSpPr>
          <p:nvPr/>
        </p:nvSpPr>
        <p:spPr bwMode="auto">
          <a:xfrm>
            <a:off x="4872038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49" name="Rectangle 2057"/>
          <p:cNvSpPr>
            <a:spLocks noChangeArrowheads="1"/>
          </p:cNvSpPr>
          <p:nvPr/>
        </p:nvSpPr>
        <p:spPr bwMode="auto">
          <a:xfrm>
            <a:off x="17494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0" name="Rectangle 2058"/>
          <p:cNvSpPr>
            <a:spLocks noChangeArrowheads="1"/>
          </p:cNvSpPr>
          <p:nvPr/>
        </p:nvSpPr>
        <p:spPr bwMode="auto">
          <a:xfrm>
            <a:off x="33496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1" name="Rectangle 2059"/>
          <p:cNvSpPr>
            <a:spLocks noChangeArrowheads="1"/>
          </p:cNvSpPr>
          <p:nvPr/>
        </p:nvSpPr>
        <p:spPr bwMode="auto">
          <a:xfrm>
            <a:off x="225425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52" name="Rectangle 2060"/>
          <p:cNvSpPr>
            <a:spLocks noChangeArrowheads="1"/>
          </p:cNvSpPr>
          <p:nvPr/>
        </p:nvSpPr>
        <p:spPr bwMode="auto">
          <a:xfrm>
            <a:off x="6396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3" name="Rectangle 2061"/>
          <p:cNvSpPr>
            <a:spLocks noChangeArrowheads="1"/>
          </p:cNvSpPr>
          <p:nvPr/>
        </p:nvSpPr>
        <p:spPr bwMode="auto">
          <a:xfrm>
            <a:off x="7920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4" name="Line 2062"/>
          <p:cNvSpPr>
            <a:spLocks noChangeShapeType="1"/>
          </p:cNvSpPr>
          <p:nvPr/>
        </p:nvSpPr>
        <p:spPr bwMode="auto">
          <a:xfrm>
            <a:off x="4571999" y="916553"/>
            <a:ext cx="32247" cy="51328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55" name="Rectangle 2063"/>
          <p:cNvSpPr>
            <a:spLocks noChangeArrowheads="1"/>
          </p:cNvSpPr>
          <p:nvPr/>
        </p:nvSpPr>
        <p:spPr bwMode="auto">
          <a:xfrm>
            <a:off x="2968625" y="-3175"/>
            <a:ext cx="4019550" cy="335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600" u="sng" dirty="0"/>
              <a:t>NUCLEAR SCIENCE &amp; ENGINEERING</a:t>
            </a:r>
          </a:p>
        </p:txBody>
      </p:sp>
      <p:grpSp>
        <p:nvGrpSpPr>
          <p:cNvPr id="3080" name="Group 2064"/>
          <p:cNvGrpSpPr>
            <a:grpSpLocks/>
          </p:cNvGrpSpPr>
          <p:nvPr/>
        </p:nvGrpSpPr>
        <p:grpSpPr bwMode="auto">
          <a:xfrm>
            <a:off x="1677988" y="1000127"/>
            <a:ext cx="1162050" cy="950913"/>
            <a:chOff x="1060" y="658"/>
            <a:chExt cx="732" cy="599"/>
          </a:xfrm>
        </p:grpSpPr>
        <p:sp>
          <p:nvSpPr>
            <p:cNvPr id="3143" name="Oval 2065" descr="40%"/>
            <p:cNvSpPr>
              <a:spLocks noChangeArrowheads="1"/>
            </p:cNvSpPr>
            <p:nvPr/>
          </p:nvSpPr>
          <p:spPr bwMode="auto">
            <a:xfrm>
              <a:off x="1060" y="724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44" name="Rectangle 2066"/>
            <p:cNvSpPr>
              <a:spLocks noChangeArrowheads="1"/>
            </p:cNvSpPr>
            <p:nvPr/>
          </p:nvSpPr>
          <p:spPr bwMode="auto">
            <a:xfrm>
              <a:off x="1080" y="658"/>
              <a:ext cx="712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0"/>
                </a:spcBef>
                <a:buSzTx/>
                <a:buFontTx/>
                <a:buNone/>
              </a:pPr>
              <a:br>
                <a:rPr lang="en-US" altLang="en-US" sz="1300" dirty="0"/>
              </a:br>
              <a:r>
                <a:rPr lang="en-US" altLang="en-US" sz="1300" dirty="0"/>
                <a:t>ENGR 102</a:t>
              </a:r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900" dirty="0"/>
                <a:t>ENGR Design, Problem Solv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 W, S (3)</a:t>
              </a:r>
            </a:p>
          </p:txBody>
        </p:sp>
      </p:grpSp>
      <p:sp>
        <p:nvSpPr>
          <p:cNvPr id="3081" name="Oval 2068"/>
          <p:cNvSpPr>
            <a:spLocks noChangeArrowheads="1"/>
          </p:cNvSpPr>
          <p:nvPr/>
        </p:nvSpPr>
        <p:spPr bwMode="auto">
          <a:xfrm>
            <a:off x="1735138" y="214550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83" name="Oval 2077" descr="40%"/>
          <p:cNvSpPr>
            <a:spLocks noChangeArrowheads="1"/>
          </p:cNvSpPr>
          <p:nvPr/>
        </p:nvSpPr>
        <p:spPr bwMode="auto">
          <a:xfrm>
            <a:off x="111074" y="4227512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grpSp>
        <p:nvGrpSpPr>
          <p:cNvPr id="3084" name="Group 2091"/>
          <p:cNvGrpSpPr>
            <a:grpSpLocks/>
          </p:cNvGrpSpPr>
          <p:nvPr/>
        </p:nvGrpSpPr>
        <p:grpSpPr bwMode="auto">
          <a:xfrm>
            <a:off x="90488" y="951627"/>
            <a:ext cx="1166813" cy="1019175"/>
            <a:chOff x="52" y="602"/>
            <a:chExt cx="735" cy="642"/>
          </a:xfrm>
        </p:grpSpPr>
        <p:sp>
          <p:nvSpPr>
            <p:cNvPr id="3140" name="Oval 2092" descr="Outlined diamond"/>
            <p:cNvSpPr>
              <a:spLocks noChangeArrowheads="1"/>
            </p:cNvSpPr>
            <p:nvPr/>
          </p:nvSpPr>
          <p:spPr bwMode="auto">
            <a:xfrm>
              <a:off x="52" y="724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41" name="Rectangle 2093"/>
            <p:cNvSpPr>
              <a:spLocks noChangeArrowheads="1"/>
            </p:cNvSpPr>
            <p:nvPr/>
          </p:nvSpPr>
          <p:spPr bwMode="auto">
            <a:xfrm>
              <a:off x="61" y="602"/>
              <a:ext cx="726" cy="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ts val="0"/>
                </a:spcBef>
                <a:buSzTx/>
                <a:buFontTx/>
                <a:buNone/>
              </a:pPr>
              <a:br>
                <a:rPr lang="en-US" altLang="en-US" sz="1300" dirty="0"/>
              </a:br>
              <a:r>
                <a:rPr lang="en-US" altLang="en-US" sz="1300" dirty="0"/>
                <a:t>ENGR 110/115</a:t>
              </a:r>
              <a:r>
                <a:rPr lang="en-US" altLang="en-US" sz="900" dirty="0"/>
                <a:t> </a:t>
              </a:r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900" dirty="0"/>
                <a:t>ENGR Transitions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 (3)</a:t>
              </a:r>
            </a:p>
          </p:txBody>
        </p:sp>
      </p:grpSp>
      <p:sp>
        <p:nvSpPr>
          <p:cNvPr id="3086" name="Oval 2108" descr="Outlined diamond"/>
          <p:cNvSpPr>
            <a:spLocks noChangeArrowheads="1"/>
          </p:cNvSpPr>
          <p:nvPr/>
        </p:nvSpPr>
        <p:spPr bwMode="auto">
          <a:xfrm>
            <a:off x="6297480" y="220641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37" name="Rectangle 2138"/>
          <p:cNvSpPr>
            <a:spLocks noChangeArrowheads="1"/>
          </p:cNvSpPr>
          <p:nvPr/>
        </p:nvSpPr>
        <p:spPr bwMode="auto">
          <a:xfrm>
            <a:off x="2549378" y="6078812"/>
            <a:ext cx="5986463" cy="77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dirty="0"/>
              <a:t>(       )    </a:t>
            </a:r>
            <a:r>
              <a:rPr lang="en-US" altLang="en-US" sz="800" b="0" dirty="0"/>
              <a:t>The number within the parenthesis represent the credits of the course.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dirty="0"/>
              <a:t>F, W,S:  </a:t>
            </a:r>
            <a:r>
              <a:rPr lang="en-US" altLang="en-US" sz="800" b="0" dirty="0"/>
              <a:t>Represents the  term the course is offered </a:t>
            </a:r>
            <a:r>
              <a:rPr lang="en-US" altLang="en-US" sz="800" dirty="0"/>
              <a:t>(F</a:t>
            </a:r>
            <a:r>
              <a:rPr lang="en-US" altLang="en-US" sz="800" b="0" dirty="0"/>
              <a:t>all, </a:t>
            </a:r>
            <a:r>
              <a:rPr lang="en-US" altLang="en-US" sz="800" dirty="0"/>
              <a:t>W</a:t>
            </a:r>
            <a:r>
              <a:rPr lang="en-US" altLang="en-US" sz="800" b="0" dirty="0"/>
              <a:t>inter and </a:t>
            </a:r>
            <a:r>
              <a:rPr lang="en-US" altLang="en-US" sz="800" dirty="0"/>
              <a:t>S</a:t>
            </a:r>
            <a:r>
              <a:rPr lang="en-US" altLang="en-US" sz="800" b="0" dirty="0"/>
              <a:t>pring term respectively).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b="0" dirty="0"/>
              <a:t>Restricted Electives can be from Engineering, Science or Business.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r>
              <a:rPr lang="en-US" altLang="en-US" sz="800" b="0" dirty="0"/>
              <a:t>Thrust Electives are from Engineering</a:t>
            </a:r>
          </a:p>
          <a:p>
            <a:pPr>
              <a:spcBef>
                <a:spcPct val="15000"/>
              </a:spcBef>
              <a:buSzTx/>
              <a:buFontTx/>
              <a:buNone/>
            </a:pPr>
            <a:endParaRPr lang="en-US" altLang="en-US" sz="800" b="0" dirty="0"/>
          </a:p>
        </p:txBody>
      </p:sp>
      <p:sp>
        <p:nvSpPr>
          <p:cNvPr id="3093" name="Text Box 2199"/>
          <p:cNvSpPr txBox="1">
            <a:spLocks noChangeArrowheads="1"/>
          </p:cNvSpPr>
          <p:nvPr/>
        </p:nvSpPr>
        <p:spPr bwMode="auto">
          <a:xfrm>
            <a:off x="106363" y="6583363"/>
            <a:ext cx="11350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900" b="0" dirty="0">
                <a:latin typeface="Times New Roman"/>
                <a:cs typeface="Times New Roman"/>
              </a:rPr>
              <a:t>Aug 2026</a:t>
            </a:r>
          </a:p>
        </p:txBody>
      </p:sp>
      <p:grpSp>
        <p:nvGrpSpPr>
          <p:cNvPr id="3095" name="Group 2250"/>
          <p:cNvGrpSpPr>
            <a:grpSpLocks/>
          </p:cNvGrpSpPr>
          <p:nvPr/>
        </p:nvGrpSpPr>
        <p:grpSpPr bwMode="auto">
          <a:xfrm>
            <a:off x="3263901" y="942976"/>
            <a:ext cx="1169988" cy="1150938"/>
            <a:chOff x="2061" y="621"/>
            <a:chExt cx="737" cy="725"/>
          </a:xfrm>
        </p:grpSpPr>
        <p:sp>
          <p:nvSpPr>
            <p:cNvPr id="3132" name="Oval 2210"/>
            <p:cNvSpPr>
              <a:spLocks noChangeArrowheads="1"/>
            </p:cNvSpPr>
            <p:nvPr/>
          </p:nvSpPr>
          <p:spPr bwMode="auto">
            <a:xfrm>
              <a:off x="2061" y="725"/>
              <a:ext cx="712" cy="52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33" name="Rectangle 2211"/>
            <p:cNvSpPr>
              <a:spLocks noChangeArrowheads="1"/>
            </p:cNvSpPr>
            <p:nvPr/>
          </p:nvSpPr>
          <p:spPr bwMode="auto">
            <a:xfrm>
              <a:off x="2072" y="621"/>
              <a:ext cx="726" cy="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endParaRPr lang="en-US" altLang="en-US" sz="900" dirty="0"/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1300" dirty="0"/>
                <a:t>ENGR 103</a:t>
              </a:r>
            </a:p>
            <a:p>
              <a:pPr algn="ctr">
                <a:spcBef>
                  <a:spcPts val="0"/>
                </a:spcBef>
                <a:buSzTx/>
                <a:buFontTx/>
                <a:buNone/>
              </a:pPr>
              <a:r>
                <a:rPr lang="en-US" altLang="en-US" sz="900" dirty="0"/>
                <a:t>ENGR Comp &amp; Algorithmic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 W, S (3)</a:t>
              </a:r>
            </a:p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endParaRPr lang="en-US" altLang="en-US" sz="800" dirty="0"/>
            </a:p>
          </p:txBody>
        </p:sp>
      </p:grpSp>
      <p:sp>
        <p:nvSpPr>
          <p:cNvPr id="3098" name="Oval 2096" descr="40%"/>
          <p:cNvSpPr>
            <a:spLocks noChangeArrowheads="1"/>
          </p:cNvSpPr>
          <p:nvPr/>
        </p:nvSpPr>
        <p:spPr bwMode="auto">
          <a:xfrm>
            <a:off x="3258626" y="216217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05" name="Rectangle 2078"/>
          <p:cNvSpPr>
            <a:spLocks noChangeArrowheads="1"/>
          </p:cNvSpPr>
          <p:nvPr/>
        </p:nvSpPr>
        <p:spPr bwMode="auto">
          <a:xfrm>
            <a:off x="123263" y="4294981"/>
            <a:ext cx="1112838" cy="690562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WR 121Z</a:t>
            </a:r>
            <a:br>
              <a:rPr lang="en-US" altLang="en-US" sz="1300" dirty="0"/>
            </a:br>
            <a:r>
              <a:rPr lang="en-US" altLang="en-US" sz="900" dirty="0"/>
              <a:t>English</a:t>
            </a:r>
            <a:br>
              <a:rPr lang="en-US" altLang="en-US" sz="900" dirty="0"/>
            </a:br>
            <a:r>
              <a:rPr lang="en-US" altLang="en-US" sz="900" dirty="0"/>
              <a:t>Composition  </a:t>
            </a:r>
            <a:r>
              <a:rPr lang="en-US" altLang="en-US" sz="800" dirty="0"/>
              <a:t>F,W,S (4) </a:t>
            </a:r>
          </a:p>
        </p:txBody>
      </p:sp>
      <p:sp>
        <p:nvSpPr>
          <p:cNvPr id="3106" name="Rectangle 2081"/>
          <p:cNvSpPr>
            <a:spLocks noChangeArrowheads="1"/>
          </p:cNvSpPr>
          <p:nvPr/>
        </p:nvSpPr>
        <p:spPr bwMode="auto">
          <a:xfrm>
            <a:off x="1672716" y="4230771"/>
            <a:ext cx="1141412" cy="874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50" dirty="0"/>
              <a:t>COMM 111Z/114</a:t>
            </a:r>
            <a:br>
              <a:rPr lang="en-US" altLang="en-US" sz="1300" dirty="0"/>
            </a:br>
            <a:r>
              <a:rPr lang="en-US" altLang="en-US" sz="900" dirty="0"/>
              <a:t>Speech 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(4/3) </a:t>
            </a:r>
          </a:p>
        </p:txBody>
      </p:sp>
      <p:sp>
        <p:nvSpPr>
          <p:cNvPr id="3107" name="Rectangle 2165"/>
          <p:cNvSpPr>
            <a:spLocks noChangeArrowheads="1"/>
          </p:cNvSpPr>
          <p:nvPr/>
        </p:nvSpPr>
        <p:spPr bwMode="auto">
          <a:xfrm>
            <a:off x="3257550" y="4433888"/>
            <a:ext cx="1152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endParaRPr lang="en-US" altLang="en-US" sz="800"/>
          </a:p>
        </p:txBody>
      </p:sp>
      <p:sp>
        <p:nvSpPr>
          <p:cNvPr id="3115" name="Rectangle 2072"/>
          <p:cNvSpPr>
            <a:spLocks noChangeArrowheads="1"/>
          </p:cNvSpPr>
          <p:nvPr/>
        </p:nvSpPr>
        <p:spPr bwMode="auto">
          <a:xfrm>
            <a:off x="146051" y="2267745"/>
            <a:ext cx="1152525" cy="612775"/>
          </a:xfrm>
          <a:prstGeom prst="rect">
            <a:avLst/>
          </a:prstGeom>
          <a:noFill/>
          <a:ln>
            <a:noFill/>
          </a:ln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CH 201/204</a:t>
            </a:r>
            <a:br>
              <a:rPr lang="en-US" altLang="en-US" sz="1300" dirty="0"/>
            </a:br>
            <a:r>
              <a:rPr lang="en-US" altLang="en-US" sz="900" dirty="0"/>
              <a:t>Chemistry 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 </a:t>
            </a:r>
            <a:r>
              <a:rPr lang="en-US" altLang="en-US" sz="800"/>
              <a:t>W (4)</a:t>
            </a:r>
            <a:endParaRPr lang="en-US" altLang="en-US" sz="800" dirty="0"/>
          </a:p>
        </p:txBody>
      </p:sp>
      <p:sp>
        <p:nvSpPr>
          <p:cNvPr id="3116" name="Rectangle 2"/>
          <p:cNvSpPr>
            <a:spLocks noChangeArrowheads="1"/>
          </p:cNvSpPr>
          <p:nvPr/>
        </p:nvSpPr>
        <p:spPr bwMode="auto">
          <a:xfrm>
            <a:off x="1724026" y="2251870"/>
            <a:ext cx="1141412" cy="6619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CH 202</a:t>
            </a:r>
            <a:br>
              <a:rPr lang="en-US" altLang="en-US" sz="2400" dirty="0"/>
            </a:br>
            <a:r>
              <a:rPr lang="en-US" altLang="en-US" sz="900" dirty="0"/>
              <a:t>Chemistry</a:t>
            </a:r>
            <a:r>
              <a:rPr lang="en-US" altLang="en-US" sz="1200" dirty="0"/>
              <a:t> 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W, S (3)</a:t>
            </a:r>
          </a:p>
        </p:txBody>
      </p:sp>
      <p:sp>
        <p:nvSpPr>
          <p:cNvPr id="3117" name="Rectangle 2141"/>
          <p:cNvSpPr>
            <a:spLocks noChangeArrowheads="1"/>
          </p:cNvSpPr>
          <p:nvPr/>
        </p:nvSpPr>
        <p:spPr bwMode="auto">
          <a:xfrm>
            <a:off x="3253299" y="2186997"/>
            <a:ext cx="1152525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MTH 254</a:t>
            </a:r>
            <a:br>
              <a:rPr lang="en-US" altLang="en-US" sz="1300" dirty="0"/>
            </a:br>
            <a:r>
              <a:rPr lang="en-US" altLang="en-US" sz="900" dirty="0"/>
              <a:t>Vector</a:t>
            </a:r>
            <a:br>
              <a:rPr lang="en-US" altLang="en-US" sz="900" dirty="0"/>
            </a:br>
            <a:r>
              <a:rPr lang="en-US" altLang="en-US" sz="900" dirty="0"/>
              <a:t> Calculus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F,W,S (4) </a:t>
            </a:r>
          </a:p>
        </p:txBody>
      </p:sp>
      <p:sp>
        <p:nvSpPr>
          <p:cNvPr id="3118" name="Oval 2089" descr="40%"/>
          <p:cNvSpPr>
            <a:spLocks noChangeArrowheads="1"/>
          </p:cNvSpPr>
          <p:nvPr/>
        </p:nvSpPr>
        <p:spPr bwMode="auto">
          <a:xfrm>
            <a:off x="7866063" y="3323522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2" name="Oval 2089" descr="40%"/>
          <p:cNvSpPr>
            <a:spLocks noChangeArrowheads="1"/>
          </p:cNvSpPr>
          <p:nvPr/>
        </p:nvSpPr>
        <p:spPr bwMode="auto">
          <a:xfrm>
            <a:off x="7865623" y="430543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6" name="Rectangle 4"/>
          <p:cNvSpPr>
            <a:spLocks noChangeArrowheads="1"/>
          </p:cNvSpPr>
          <p:nvPr/>
        </p:nvSpPr>
        <p:spPr bwMode="auto">
          <a:xfrm>
            <a:off x="2881717" y="1842345"/>
            <a:ext cx="574270" cy="4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 dirty="0"/>
          </a:p>
        </p:txBody>
      </p:sp>
      <p:sp>
        <p:nvSpPr>
          <p:cNvPr id="3131" name="Rectangle 4"/>
          <p:cNvSpPr>
            <a:spLocks noChangeArrowheads="1"/>
          </p:cNvSpPr>
          <p:nvPr/>
        </p:nvSpPr>
        <p:spPr bwMode="auto">
          <a:xfrm>
            <a:off x="1227874" y="1460445"/>
            <a:ext cx="512762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4" name="Rectangle 2069"/>
          <p:cNvSpPr>
            <a:spLocks noChangeArrowheads="1"/>
          </p:cNvSpPr>
          <p:nvPr/>
        </p:nvSpPr>
        <p:spPr bwMode="auto">
          <a:xfrm>
            <a:off x="3259839" y="4305435"/>
            <a:ext cx="1152525" cy="512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300"/>
              </a:spcAft>
              <a:buSzTx/>
              <a:buFontTx/>
              <a:buNone/>
            </a:pPr>
            <a:r>
              <a:rPr lang="en-US" altLang="en-US" sz="1300" dirty="0"/>
              <a:t>Free Elect </a:t>
            </a:r>
          </a:p>
          <a:p>
            <a:pPr algn="ctr">
              <a:spcBef>
                <a:spcPct val="50000"/>
              </a:spcBef>
              <a:spcAft>
                <a:spcPts val="300"/>
              </a:spcAft>
              <a:buSzTx/>
              <a:buFontTx/>
              <a:buNone/>
            </a:pPr>
            <a:r>
              <a:rPr lang="en-US" altLang="en-US" sz="800" dirty="0"/>
              <a:t>F,W,S (3) </a:t>
            </a:r>
          </a:p>
        </p:txBody>
      </p:sp>
      <p:sp>
        <p:nvSpPr>
          <p:cNvPr id="85" name="Oval 2140" descr="40%"/>
          <p:cNvSpPr>
            <a:spLocks noChangeArrowheads="1"/>
          </p:cNvSpPr>
          <p:nvPr/>
        </p:nvSpPr>
        <p:spPr bwMode="auto">
          <a:xfrm>
            <a:off x="4858368" y="2228058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MTH 256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Differential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Equations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W, S (4)</a:t>
            </a:r>
          </a:p>
        </p:txBody>
      </p:sp>
      <p:sp>
        <p:nvSpPr>
          <p:cNvPr id="109" name="Oval 2077" descr="40%"/>
          <p:cNvSpPr>
            <a:spLocks noChangeArrowheads="1"/>
          </p:cNvSpPr>
          <p:nvPr/>
        </p:nvSpPr>
        <p:spPr bwMode="auto">
          <a:xfrm>
            <a:off x="6228685" y="1213646"/>
            <a:ext cx="1141413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altLang="en-US" sz="800" dirty="0"/>
          </a:p>
        </p:txBody>
      </p:sp>
      <p:sp>
        <p:nvSpPr>
          <p:cNvPr id="110" name="Rectangle 2255"/>
          <p:cNvSpPr>
            <a:spLocks noChangeArrowheads="1"/>
          </p:cNvSpPr>
          <p:nvPr/>
        </p:nvSpPr>
        <p:spPr bwMode="auto">
          <a:xfrm>
            <a:off x="5725622" y="3257694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CH 202</a:t>
            </a:r>
          </a:p>
        </p:txBody>
      </p:sp>
      <p:sp>
        <p:nvSpPr>
          <p:cNvPr id="115" name="Oval 2089" descr="40%"/>
          <p:cNvSpPr>
            <a:spLocks noChangeArrowheads="1"/>
          </p:cNvSpPr>
          <p:nvPr/>
        </p:nvSpPr>
        <p:spPr bwMode="auto">
          <a:xfrm>
            <a:off x="7817896" y="2175244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7" name="Rectangle 6"/>
          <p:cNvSpPr/>
          <p:nvPr/>
        </p:nvSpPr>
        <p:spPr>
          <a:xfrm>
            <a:off x="7842889" y="2203195"/>
            <a:ext cx="108055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00" dirty="0"/>
              <a:t>NSE 281   </a:t>
            </a:r>
            <a:r>
              <a:rPr lang="en-US" altLang="en-US" sz="900" dirty="0"/>
              <a:t>Intro Health Physics</a:t>
            </a:r>
          </a:p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000" dirty="0"/>
              <a:t>S(3)</a:t>
            </a:r>
            <a:endParaRPr lang="en-US" altLang="en-US" sz="1100" dirty="0"/>
          </a:p>
        </p:txBody>
      </p:sp>
      <p:sp>
        <p:nvSpPr>
          <p:cNvPr id="8" name="Rectangle 7"/>
          <p:cNvSpPr/>
          <p:nvPr/>
        </p:nvSpPr>
        <p:spPr>
          <a:xfrm>
            <a:off x="7454731" y="3279350"/>
            <a:ext cx="6774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235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842727" y="3340010"/>
            <a:ext cx="1062037" cy="792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SzTx/>
              <a:buFontTx/>
              <a:buNone/>
            </a:pPr>
            <a:r>
              <a:rPr lang="en-US" altLang="en-US" sz="1200" dirty="0"/>
              <a:t>NSE 351</a:t>
            </a:r>
          </a:p>
          <a:p>
            <a:pPr algn="ctr">
              <a:spcAft>
                <a:spcPts val="600"/>
              </a:spcAft>
              <a:buSzTx/>
              <a:buFontTx/>
              <a:buNone/>
            </a:pPr>
            <a:r>
              <a:rPr lang="en-US" altLang="en-US" sz="1000" dirty="0"/>
              <a:t>Intro </a:t>
            </a:r>
            <a:r>
              <a:rPr lang="en-US" altLang="en-US" sz="1000" dirty="0" err="1"/>
              <a:t>Nuc</a:t>
            </a:r>
            <a:r>
              <a:rPr lang="en-US" altLang="en-US" sz="1000" dirty="0"/>
              <a:t> Reactor Physics</a:t>
            </a:r>
          </a:p>
          <a:p>
            <a:pPr algn="ctr">
              <a:buSzTx/>
              <a:buFontTx/>
              <a:buNone/>
            </a:pPr>
            <a:r>
              <a:rPr lang="en-US" altLang="en-US" sz="850" dirty="0"/>
              <a:t>S (3)</a:t>
            </a:r>
          </a:p>
        </p:txBody>
      </p:sp>
      <p:sp>
        <p:nvSpPr>
          <p:cNvPr id="124" name="Oval 2140" descr="40%"/>
          <p:cNvSpPr>
            <a:spLocks noChangeArrowheads="1"/>
          </p:cNvSpPr>
          <p:nvPr/>
        </p:nvSpPr>
        <p:spPr bwMode="auto">
          <a:xfrm>
            <a:off x="4755075" y="3264282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PH 212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Physics w/Calc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 (4)</a:t>
            </a:r>
          </a:p>
        </p:txBody>
      </p:sp>
      <p:sp>
        <p:nvSpPr>
          <p:cNvPr id="91" name="Oval 2140" descr="40%"/>
          <p:cNvSpPr>
            <a:spLocks noChangeArrowheads="1"/>
          </p:cNvSpPr>
          <p:nvPr/>
        </p:nvSpPr>
        <p:spPr bwMode="auto">
          <a:xfrm>
            <a:off x="3245470" y="4234384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5" name="Rectangle 2141"/>
          <p:cNvSpPr>
            <a:spLocks noChangeArrowheads="1"/>
          </p:cNvSpPr>
          <p:nvPr/>
        </p:nvSpPr>
        <p:spPr bwMode="auto">
          <a:xfrm>
            <a:off x="3257550" y="3310858"/>
            <a:ext cx="1152525" cy="68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PH 211</a:t>
            </a:r>
            <a:br>
              <a:rPr lang="en-US" altLang="en-US" sz="1300" dirty="0"/>
            </a:br>
            <a:r>
              <a:rPr lang="en-US" altLang="en-US" sz="900" dirty="0"/>
              <a:t>Physics w/ Calculus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F,S (4) </a:t>
            </a:r>
          </a:p>
        </p:txBody>
      </p:sp>
      <p:sp>
        <p:nvSpPr>
          <p:cNvPr id="97" name="Rectangle 2255"/>
          <p:cNvSpPr>
            <a:spLocks noChangeArrowheads="1"/>
          </p:cNvSpPr>
          <p:nvPr/>
        </p:nvSpPr>
        <p:spPr bwMode="auto">
          <a:xfrm>
            <a:off x="2674200" y="2995138"/>
            <a:ext cx="1014413" cy="33598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MTH 251Z</a:t>
            </a:r>
          </a:p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Co-req: MTH 252Z</a:t>
            </a:r>
          </a:p>
        </p:txBody>
      </p:sp>
      <p:sp>
        <p:nvSpPr>
          <p:cNvPr id="101" name="Rectangle 2255"/>
          <p:cNvSpPr>
            <a:spLocks noChangeArrowheads="1"/>
          </p:cNvSpPr>
          <p:nvPr/>
        </p:nvSpPr>
        <p:spPr bwMode="auto">
          <a:xfrm>
            <a:off x="2716779" y="2072468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252Z</a:t>
            </a:r>
            <a:endParaRPr lang="en-US" altLang="en-US" sz="800" b="0" dirty="0"/>
          </a:p>
        </p:txBody>
      </p:sp>
      <p:sp>
        <p:nvSpPr>
          <p:cNvPr id="102" name="Oval 2140" descr="40%"/>
          <p:cNvSpPr>
            <a:spLocks noChangeArrowheads="1"/>
          </p:cNvSpPr>
          <p:nvPr/>
        </p:nvSpPr>
        <p:spPr bwMode="auto">
          <a:xfrm>
            <a:off x="4740276" y="429309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Arts &amp; Hum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General </a:t>
            </a:r>
            <a:r>
              <a:rPr lang="en-US" altLang="en-US" sz="800" dirty="0"/>
              <a:t>(3)</a:t>
            </a:r>
          </a:p>
        </p:txBody>
      </p:sp>
      <p:sp>
        <p:nvSpPr>
          <p:cNvPr id="105" name="Rectangle 2255"/>
          <p:cNvSpPr>
            <a:spLocks noChangeArrowheads="1"/>
          </p:cNvSpPr>
          <p:nvPr/>
        </p:nvSpPr>
        <p:spPr bwMode="auto">
          <a:xfrm>
            <a:off x="4300522" y="3192963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  <a:defRPr/>
            </a:pPr>
            <a:r>
              <a:rPr lang="en-US" altLang="en-US" sz="800" b="0" dirty="0"/>
              <a:t>PH 211</a:t>
            </a:r>
          </a:p>
        </p:txBody>
      </p:sp>
      <p:sp>
        <p:nvSpPr>
          <p:cNvPr id="108" name="Oval 2140" descr="40%"/>
          <p:cNvSpPr>
            <a:spLocks noChangeArrowheads="1"/>
          </p:cNvSpPr>
          <p:nvPr/>
        </p:nvSpPr>
        <p:spPr bwMode="auto">
          <a:xfrm>
            <a:off x="6240720" y="4312158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PH 213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w/ Calculus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W,S (4)</a:t>
            </a:r>
          </a:p>
        </p:txBody>
      </p:sp>
      <p:sp>
        <p:nvSpPr>
          <p:cNvPr id="116" name="Rectangle 2255"/>
          <p:cNvSpPr>
            <a:spLocks noChangeArrowheads="1"/>
          </p:cNvSpPr>
          <p:nvPr/>
        </p:nvSpPr>
        <p:spPr bwMode="auto">
          <a:xfrm>
            <a:off x="5900644" y="4140565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PH 212</a:t>
            </a:r>
          </a:p>
        </p:txBody>
      </p:sp>
      <p:sp>
        <p:nvSpPr>
          <p:cNvPr id="117" name="Oval 2140" descr="40%"/>
          <p:cNvSpPr>
            <a:spLocks noChangeArrowheads="1"/>
          </p:cNvSpPr>
          <p:nvPr/>
        </p:nvSpPr>
        <p:spPr bwMode="auto">
          <a:xfrm>
            <a:off x="7719315" y="1147321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236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 err="1"/>
              <a:t>Nuc</a:t>
            </a:r>
            <a:r>
              <a:rPr lang="en-US" altLang="en-US" sz="900" dirty="0"/>
              <a:t> Radiation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 Detection &amp;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Instrumentation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S (4)</a:t>
            </a:r>
          </a:p>
        </p:txBody>
      </p:sp>
      <p:sp>
        <p:nvSpPr>
          <p:cNvPr id="113" name="Oval 2089" descr="40%"/>
          <p:cNvSpPr>
            <a:spLocks noChangeArrowheads="1"/>
          </p:cNvSpPr>
          <p:nvPr/>
        </p:nvSpPr>
        <p:spPr bwMode="auto">
          <a:xfrm>
            <a:off x="7893050" y="526886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" name="Rectangle 2"/>
          <p:cNvSpPr/>
          <p:nvPr/>
        </p:nvSpPr>
        <p:spPr>
          <a:xfrm>
            <a:off x="7817897" y="5342768"/>
            <a:ext cx="130282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1300" dirty="0">
                <a:solidFill>
                  <a:srgbClr val="000000"/>
                </a:solidFill>
              </a:rPr>
              <a:t>Arts &amp; Hum</a:t>
            </a:r>
          </a:p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900" dirty="0">
                <a:solidFill>
                  <a:srgbClr val="000000"/>
                </a:solidFill>
              </a:rPr>
              <a:t>Global (3)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4510616" y="2204817"/>
            <a:ext cx="59182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254</a:t>
            </a:r>
          </a:p>
        </p:txBody>
      </p:sp>
      <p:sp>
        <p:nvSpPr>
          <p:cNvPr id="5" name="Rectangle 4"/>
          <p:cNvSpPr/>
          <p:nvPr/>
        </p:nvSpPr>
        <p:spPr>
          <a:xfrm>
            <a:off x="2549378" y="910224"/>
            <a:ext cx="11861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ENGR 102 Pre-</a:t>
            </a:r>
            <a:r>
              <a:rPr lang="en-US" sz="800" dirty="0" err="1"/>
              <a:t>Req</a:t>
            </a:r>
            <a:r>
              <a:rPr lang="en-US" sz="800" dirty="0"/>
              <a:t> &amp; MTH 112 Co-</a:t>
            </a:r>
            <a:r>
              <a:rPr lang="en-US" sz="800" dirty="0" err="1"/>
              <a:t>Req</a:t>
            </a:r>
            <a:endParaRPr lang="en-US" sz="800" dirty="0"/>
          </a:p>
        </p:txBody>
      </p:sp>
      <p:sp>
        <p:nvSpPr>
          <p:cNvPr id="125" name="Rectangle 2255">
            <a:extLst>
              <a:ext uri="{FF2B5EF4-FFF2-40B4-BE49-F238E27FC236}">
                <a16:creationId xmlns:a16="http://schemas.microsoft.com/office/drawing/2014/main" id="{C6178606-EEE5-4932-8B71-48C55C296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1376" y="1123789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234</a:t>
            </a:r>
          </a:p>
        </p:txBody>
      </p:sp>
      <p:sp>
        <p:nvSpPr>
          <p:cNvPr id="9" name="Oval 2089" descr="40%">
            <a:extLst>
              <a:ext uri="{FF2B5EF4-FFF2-40B4-BE49-F238E27FC236}">
                <a16:creationId xmlns:a16="http://schemas.microsoft.com/office/drawing/2014/main" id="{2C9CA01C-54DF-DDCB-549F-773F784BA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7480" y="523745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58B3095-E2A4-F6B9-13C8-045D6DE0EC03}"/>
              </a:ext>
            </a:extLst>
          </p:cNvPr>
          <p:cNvSpPr/>
          <p:nvPr/>
        </p:nvSpPr>
        <p:spPr>
          <a:xfrm>
            <a:off x="6234422" y="5344863"/>
            <a:ext cx="130282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  <a:spcAft>
                <a:spcPts val="600"/>
              </a:spcAft>
            </a:pPr>
            <a:r>
              <a:rPr lang="en-US" altLang="en-US" sz="1300" dirty="0">
                <a:solidFill>
                  <a:srgbClr val="000000"/>
                </a:solidFill>
              </a:rPr>
              <a:t>Diff </a:t>
            </a:r>
            <a:r>
              <a:rPr lang="en-US" altLang="en-US" sz="1300" dirty="0" err="1">
                <a:solidFill>
                  <a:srgbClr val="000000"/>
                </a:solidFill>
              </a:rPr>
              <a:t>Pwr</a:t>
            </a:r>
            <a:r>
              <a:rPr lang="en-US" altLang="en-US" sz="1300" dirty="0">
                <a:solidFill>
                  <a:srgbClr val="000000"/>
                </a:solidFill>
              </a:rPr>
              <a:t> Opp</a:t>
            </a:r>
          </a:p>
          <a:p>
            <a:pPr lvl="0" algn="ctr">
              <a:spcBef>
                <a:spcPct val="50000"/>
              </a:spcBef>
              <a:spcAft>
                <a:spcPts val="600"/>
              </a:spcAft>
            </a:pPr>
            <a:endParaRPr lang="en-US" altLang="en-US" sz="900" dirty="0">
              <a:solidFill>
                <a:srgbClr val="00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7F7A75-3EFB-F52B-26BA-BB9BD759DCF2}"/>
              </a:ext>
            </a:extLst>
          </p:cNvPr>
          <p:cNvSpPr/>
          <p:nvPr/>
        </p:nvSpPr>
        <p:spPr>
          <a:xfrm>
            <a:off x="6369693" y="2278133"/>
            <a:ext cx="1080556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200" dirty="0"/>
              <a:t>NSE 233 </a:t>
            </a:r>
            <a:r>
              <a:rPr lang="en-US" altLang="en-US" sz="900" dirty="0"/>
              <a:t>Mathematical Methods for NE</a:t>
            </a:r>
          </a:p>
          <a:p>
            <a:pPr algn="ctr">
              <a:spcBef>
                <a:spcPts val="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W(3)</a:t>
            </a:r>
          </a:p>
        </p:txBody>
      </p:sp>
      <p:sp>
        <p:nvSpPr>
          <p:cNvPr id="6" name="Rectangle 2255">
            <a:extLst>
              <a:ext uri="{FF2B5EF4-FFF2-40B4-BE49-F238E27FC236}">
                <a16:creationId xmlns:a16="http://schemas.microsoft.com/office/drawing/2014/main" id="{F0E95532-CCB6-F22F-136D-5C8D58CB8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731" y="2156387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CH 201</a:t>
            </a:r>
          </a:p>
        </p:txBody>
      </p:sp>
      <p:sp>
        <p:nvSpPr>
          <p:cNvPr id="10" name="Rectangle 2255">
            <a:extLst>
              <a:ext uri="{FF2B5EF4-FFF2-40B4-BE49-F238E27FC236}">
                <a16:creationId xmlns:a16="http://schemas.microsoft.com/office/drawing/2014/main" id="{5DDDA7D8-F6BD-336C-9767-0B734B5BB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505" y="3247875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251Z</a:t>
            </a:r>
            <a:endParaRPr lang="en-US" altLang="en-US" sz="800" b="0" dirty="0"/>
          </a:p>
        </p:txBody>
      </p:sp>
      <p:sp>
        <p:nvSpPr>
          <p:cNvPr id="13" name="Rectangle 2255">
            <a:extLst>
              <a:ext uri="{FF2B5EF4-FFF2-40B4-BE49-F238E27FC236}">
                <a16:creationId xmlns:a16="http://schemas.microsoft.com/office/drawing/2014/main" id="{E59F06F8-AC97-3F28-FE7E-6932F13FC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6112" y="1084750"/>
            <a:ext cx="1014413" cy="21287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MTH 251Z</a:t>
            </a:r>
            <a:endParaRPr lang="en-US" altLang="en-US" sz="800" b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D9AB55-2D2C-F6AA-C930-90C380DE2EA0}"/>
              </a:ext>
            </a:extLst>
          </p:cNvPr>
          <p:cNvSpPr/>
          <p:nvPr/>
        </p:nvSpPr>
        <p:spPr>
          <a:xfrm>
            <a:off x="5896779" y="2175273"/>
            <a:ext cx="6774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256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688BBC-A79A-9488-9D34-28A5A3454DC1}"/>
              </a:ext>
            </a:extLst>
          </p:cNvPr>
          <p:cNvSpPr/>
          <p:nvPr/>
        </p:nvSpPr>
        <p:spPr>
          <a:xfrm>
            <a:off x="7454732" y="1024261"/>
            <a:ext cx="6774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235</a:t>
            </a:r>
          </a:p>
        </p:txBody>
      </p:sp>
      <p:sp>
        <p:nvSpPr>
          <p:cNvPr id="18" name="Oval 2140" descr="40%">
            <a:extLst>
              <a:ext uri="{FF2B5EF4-FFF2-40B4-BE49-F238E27FC236}">
                <a16:creationId xmlns:a16="http://schemas.microsoft.com/office/drawing/2014/main" id="{EA47D59D-13A9-9701-3EA1-326818DEE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9999" y="1191190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234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Nuclear  &amp; Radiation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I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 (3)</a:t>
            </a:r>
          </a:p>
        </p:txBody>
      </p:sp>
      <p:sp>
        <p:nvSpPr>
          <p:cNvPr id="20" name="Oval 2077" descr="40%">
            <a:extLst>
              <a:ext uri="{FF2B5EF4-FFF2-40B4-BE49-F238E27FC236}">
                <a16:creationId xmlns:a16="http://schemas.microsoft.com/office/drawing/2014/main" id="{154ADA1C-6403-24FE-90F1-4FC1B994F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0097" y="3336341"/>
            <a:ext cx="1141413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1300" dirty="0"/>
              <a:t>NSE 321 </a:t>
            </a:r>
            <a:r>
              <a:rPr lang="en-US" altLang="en-US" sz="900" dirty="0"/>
              <a:t> 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800" dirty="0"/>
              <a:t>Intro </a:t>
            </a:r>
            <a:r>
              <a:rPr lang="en-US" altLang="en-US" sz="800" dirty="0" err="1"/>
              <a:t>Nuc</a:t>
            </a:r>
            <a:r>
              <a:rPr lang="en-US" altLang="en-US" sz="800" dirty="0"/>
              <a:t> Materials</a:t>
            </a:r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endParaRPr lang="en-US" altLang="en-US" sz="800" dirty="0"/>
          </a:p>
          <a:p>
            <a:pPr algn="ctr">
              <a:spcBef>
                <a:spcPts val="0"/>
              </a:spcBef>
              <a:spcAft>
                <a:spcPts val="0"/>
              </a:spcAft>
              <a:buSzTx/>
              <a:buFontTx/>
              <a:buNone/>
            </a:pPr>
            <a:r>
              <a:rPr lang="en-US" altLang="en-US" sz="800" dirty="0"/>
              <a:t>W (3)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B3BBE76-1B8A-D635-FAA6-04622B39109C}"/>
              </a:ext>
            </a:extLst>
          </p:cNvPr>
          <p:cNvSpPr txBox="1"/>
          <p:nvPr/>
        </p:nvSpPr>
        <p:spPr>
          <a:xfrm>
            <a:off x="6067407" y="1190706"/>
            <a:ext cx="14662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200" dirty="0"/>
              <a:t>NSE 235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Nuclear  &amp; Radiation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900" dirty="0"/>
              <a:t>Physics II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W (3)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BF3047-71D9-21D5-37E1-8B940650F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337" y="4427974"/>
            <a:ext cx="1158340" cy="65232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E1F88BA-CE9F-2B4C-209B-63B17BD2D30E}"/>
              </a:ext>
            </a:extLst>
          </p:cNvPr>
          <p:cNvSpPr txBox="1"/>
          <p:nvPr/>
        </p:nvSpPr>
        <p:spPr>
          <a:xfrm>
            <a:off x="6396064" y="5595445"/>
            <a:ext cx="923871" cy="453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Foundations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F,W,S (3) 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23596" y="1097402"/>
            <a:ext cx="4234491" cy="2987786"/>
            <a:chOff x="6838157" y="3322963"/>
            <a:chExt cx="4234491" cy="2987786"/>
          </a:xfrm>
          <a:noFill/>
        </p:grpSpPr>
        <p:sp>
          <p:nvSpPr>
            <p:cNvPr id="3076" name="Oval 2140" descr="40%"/>
            <p:cNvSpPr>
              <a:spLocks noChangeArrowheads="1"/>
            </p:cNvSpPr>
            <p:nvPr/>
          </p:nvSpPr>
          <p:spPr bwMode="auto">
            <a:xfrm>
              <a:off x="9942348" y="3322963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89" name="Oval 2140" descr="40%"/>
            <p:cNvSpPr>
              <a:spLocks noChangeArrowheads="1"/>
            </p:cNvSpPr>
            <p:nvPr/>
          </p:nvSpPr>
          <p:spPr bwMode="auto">
            <a:xfrm>
              <a:off x="8422254" y="5466442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090" name="Oval 2174" descr="40%"/>
            <p:cNvSpPr>
              <a:spLocks noChangeArrowheads="1"/>
            </p:cNvSpPr>
            <p:nvPr/>
          </p:nvSpPr>
          <p:spPr bwMode="auto">
            <a:xfrm>
              <a:off x="6847682" y="5474380"/>
              <a:ext cx="1130300" cy="825500"/>
            </a:xfrm>
            <a:prstGeom prst="ellipse">
              <a:avLst/>
            </a:prstGeom>
            <a:grp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buSzTx/>
                <a:buFontTx/>
                <a:buNone/>
              </a:pPr>
              <a:endParaRPr lang="en-US" altLang="en-US" sz="2400"/>
            </a:p>
          </p:txBody>
        </p:sp>
        <p:sp>
          <p:nvSpPr>
            <p:cNvPr id="3104" name="Rectangle 2175"/>
            <p:cNvSpPr>
              <a:spLocks noChangeArrowheads="1"/>
            </p:cNvSpPr>
            <p:nvPr/>
          </p:nvSpPr>
          <p:spPr bwMode="auto">
            <a:xfrm>
              <a:off x="6838157" y="5482317"/>
              <a:ext cx="1152525" cy="82843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spcBef>
                  <a:spcPct val="20000"/>
                </a:spcBef>
                <a:buSzPct val="100000"/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SzPct val="100000"/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SzPct val="100000"/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SzPct val="100000"/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SzPct val="100000"/>
                <a:buChar char="•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  <a:spcAft>
                  <a:spcPts val="600"/>
                </a:spcAft>
                <a:buSzTx/>
                <a:buFontTx/>
                <a:buNone/>
              </a:pPr>
              <a:r>
                <a:rPr lang="en-US" altLang="en-US" sz="1300" dirty="0"/>
                <a:t>ST 314</a:t>
              </a:r>
              <a:br>
                <a:rPr lang="en-US" altLang="en-US" sz="1300" dirty="0"/>
              </a:br>
              <a:r>
                <a:rPr lang="en-US" altLang="en-US" sz="900" dirty="0"/>
                <a:t>Statistics for Engineers</a:t>
              </a:r>
            </a:p>
            <a:p>
              <a:pPr algn="ctr">
                <a:spcBef>
                  <a:spcPct val="50000"/>
                </a:spcBef>
                <a:buSzTx/>
                <a:buFontTx/>
                <a:buNone/>
              </a:pPr>
              <a:r>
                <a:rPr lang="en-US" altLang="en-US" sz="800" dirty="0"/>
                <a:t>F,W,S (3) </a:t>
              </a:r>
            </a:p>
          </p:txBody>
        </p:sp>
      </p:grpSp>
      <p:sp>
        <p:nvSpPr>
          <p:cNvPr id="3074" name="Oval 2065" descr="40%"/>
          <p:cNvSpPr>
            <a:spLocks noChangeArrowheads="1"/>
          </p:cNvSpPr>
          <p:nvPr/>
        </p:nvSpPr>
        <p:spPr bwMode="auto">
          <a:xfrm>
            <a:off x="1683801" y="425469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57" name="Oval 2164" descr="40%"/>
          <p:cNvSpPr>
            <a:spLocks noChangeArrowheads="1"/>
          </p:cNvSpPr>
          <p:nvPr/>
        </p:nvSpPr>
        <p:spPr bwMode="auto">
          <a:xfrm>
            <a:off x="161376" y="2208314"/>
            <a:ext cx="1130301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7" name="Rectangle 2050"/>
          <p:cNvSpPr>
            <a:spLocks noChangeArrowheads="1"/>
          </p:cNvSpPr>
          <p:nvPr/>
        </p:nvSpPr>
        <p:spPr bwMode="auto">
          <a:xfrm>
            <a:off x="4403725" y="2498725"/>
            <a:ext cx="354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78" name="Rectangle 2051"/>
          <p:cNvSpPr>
            <a:spLocks noChangeArrowheads="1"/>
          </p:cNvSpPr>
          <p:nvPr/>
        </p:nvSpPr>
        <p:spPr bwMode="auto">
          <a:xfrm>
            <a:off x="4251325" y="517525"/>
            <a:ext cx="268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45" name="Line 2053"/>
          <p:cNvSpPr>
            <a:spLocks noChangeShapeType="1"/>
          </p:cNvSpPr>
          <p:nvPr/>
        </p:nvSpPr>
        <p:spPr bwMode="auto">
          <a:xfrm>
            <a:off x="6350" y="910231"/>
            <a:ext cx="8978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6" name="Rectangle 2054"/>
          <p:cNvSpPr>
            <a:spLocks noChangeArrowheads="1"/>
          </p:cNvSpPr>
          <p:nvPr/>
        </p:nvSpPr>
        <p:spPr bwMode="auto">
          <a:xfrm>
            <a:off x="1292225" y="300240"/>
            <a:ext cx="1685925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 dirty="0"/>
              <a:t>THIRD YEAR</a:t>
            </a:r>
          </a:p>
        </p:txBody>
      </p:sp>
      <p:sp>
        <p:nvSpPr>
          <p:cNvPr id="3147" name="Rectangle 2055"/>
          <p:cNvSpPr>
            <a:spLocks noChangeArrowheads="1"/>
          </p:cNvSpPr>
          <p:nvPr/>
        </p:nvSpPr>
        <p:spPr bwMode="auto">
          <a:xfrm>
            <a:off x="6091238" y="300240"/>
            <a:ext cx="1533525" cy="30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 dirty="0"/>
              <a:t>FOURTH YEAR</a:t>
            </a:r>
          </a:p>
        </p:txBody>
      </p:sp>
      <p:sp>
        <p:nvSpPr>
          <p:cNvPr id="3148" name="Rectangle 2056"/>
          <p:cNvSpPr>
            <a:spLocks noChangeArrowheads="1"/>
          </p:cNvSpPr>
          <p:nvPr/>
        </p:nvSpPr>
        <p:spPr bwMode="auto">
          <a:xfrm>
            <a:off x="4872038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49" name="Rectangle 2057"/>
          <p:cNvSpPr>
            <a:spLocks noChangeArrowheads="1"/>
          </p:cNvSpPr>
          <p:nvPr/>
        </p:nvSpPr>
        <p:spPr bwMode="auto">
          <a:xfrm>
            <a:off x="17494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0" name="Rectangle 2058"/>
          <p:cNvSpPr>
            <a:spLocks noChangeArrowheads="1"/>
          </p:cNvSpPr>
          <p:nvPr/>
        </p:nvSpPr>
        <p:spPr bwMode="auto">
          <a:xfrm>
            <a:off x="3349625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1" name="Rectangle 2059"/>
          <p:cNvSpPr>
            <a:spLocks noChangeArrowheads="1"/>
          </p:cNvSpPr>
          <p:nvPr/>
        </p:nvSpPr>
        <p:spPr bwMode="auto">
          <a:xfrm>
            <a:off x="225425" y="603655"/>
            <a:ext cx="8477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Fall</a:t>
            </a:r>
          </a:p>
        </p:txBody>
      </p:sp>
      <p:sp>
        <p:nvSpPr>
          <p:cNvPr id="3152" name="Rectangle 2060"/>
          <p:cNvSpPr>
            <a:spLocks noChangeArrowheads="1"/>
          </p:cNvSpPr>
          <p:nvPr/>
        </p:nvSpPr>
        <p:spPr bwMode="auto">
          <a:xfrm>
            <a:off x="6396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Winter</a:t>
            </a:r>
          </a:p>
        </p:txBody>
      </p:sp>
      <p:sp>
        <p:nvSpPr>
          <p:cNvPr id="3153" name="Rectangle 2061"/>
          <p:cNvSpPr>
            <a:spLocks noChangeArrowheads="1"/>
          </p:cNvSpPr>
          <p:nvPr/>
        </p:nvSpPr>
        <p:spPr bwMode="auto">
          <a:xfrm>
            <a:off x="7920038" y="603655"/>
            <a:ext cx="1076325" cy="3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400" b="0"/>
              <a:t>Spring</a:t>
            </a:r>
          </a:p>
        </p:txBody>
      </p:sp>
      <p:sp>
        <p:nvSpPr>
          <p:cNvPr id="3154" name="Line 2062"/>
          <p:cNvSpPr>
            <a:spLocks noChangeShapeType="1"/>
          </p:cNvSpPr>
          <p:nvPr/>
        </p:nvSpPr>
        <p:spPr bwMode="auto">
          <a:xfrm>
            <a:off x="4572000" y="916552"/>
            <a:ext cx="0" cy="514673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55" name="Rectangle 2063"/>
          <p:cNvSpPr>
            <a:spLocks noChangeArrowheads="1"/>
          </p:cNvSpPr>
          <p:nvPr/>
        </p:nvSpPr>
        <p:spPr bwMode="auto">
          <a:xfrm>
            <a:off x="2968625" y="-3175"/>
            <a:ext cx="4019550" cy="336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600" u="sng"/>
              <a:t>NUCLEAR SCIENCE &amp; </a:t>
            </a:r>
            <a:r>
              <a:rPr lang="en-US" altLang="en-US" sz="1600" u="sng" dirty="0"/>
              <a:t>ENGINEERING </a:t>
            </a:r>
          </a:p>
        </p:txBody>
      </p:sp>
      <p:sp>
        <p:nvSpPr>
          <p:cNvPr id="3143" name="Oval 2065" descr="40%"/>
          <p:cNvSpPr>
            <a:spLocks noChangeArrowheads="1"/>
          </p:cNvSpPr>
          <p:nvPr/>
        </p:nvSpPr>
        <p:spPr bwMode="auto">
          <a:xfrm>
            <a:off x="1677988" y="110490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81" name="Oval 2068"/>
          <p:cNvSpPr>
            <a:spLocks noChangeArrowheads="1"/>
          </p:cNvSpPr>
          <p:nvPr/>
        </p:nvSpPr>
        <p:spPr bwMode="auto">
          <a:xfrm>
            <a:off x="1735138" y="2145507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83" name="Oval 2077" descr="40%"/>
          <p:cNvSpPr>
            <a:spLocks noChangeArrowheads="1"/>
          </p:cNvSpPr>
          <p:nvPr/>
        </p:nvSpPr>
        <p:spPr bwMode="auto">
          <a:xfrm>
            <a:off x="111074" y="4227512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40" name="Oval 2092" descr="Outlined diamond"/>
          <p:cNvSpPr>
            <a:spLocks noChangeArrowheads="1"/>
          </p:cNvSpPr>
          <p:nvPr/>
        </p:nvSpPr>
        <p:spPr bwMode="auto">
          <a:xfrm>
            <a:off x="90488" y="1103316"/>
            <a:ext cx="1130300" cy="82550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86" name="Oval 2108" descr="Outlined diamond"/>
          <p:cNvSpPr>
            <a:spLocks noChangeArrowheads="1"/>
          </p:cNvSpPr>
          <p:nvPr/>
        </p:nvSpPr>
        <p:spPr bwMode="auto">
          <a:xfrm>
            <a:off x="6323013" y="110490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093" name="Text Box 2199"/>
          <p:cNvSpPr txBox="1">
            <a:spLocks noChangeArrowheads="1"/>
          </p:cNvSpPr>
          <p:nvPr/>
        </p:nvSpPr>
        <p:spPr bwMode="auto">
          <a:xfrm>
            <a:off x="106363" y="6583363"/>
            <a:ext cx="113506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SzTx/>
              <a:buFontTx/>
              <a:buNone/>
            </a:pPr>
            <a:r>
              <a:rPr lang="en-US" altLang="en-US" sz="900" b="0" dirty="0">
                <a:latin typeface="Times New Roman"/>
                <a:cs typeface="Times New Roman"/>
              </a:rPr>
              <a:t>Aug 2026</a:t>
            </a:r>
            <a:endParaRPr lang="en-US" altLang="en-US" sz="900" b="0" dirty="0"/>
          </a:p>
        </p:txBody>
      </p:sp>
      <p:sp>
        <p:nvSpPr>
          <p:cNvPr id="3132" name="Oval 2210"/>
          <p:cNvSpPr>
            <a:spLocks noChangeArrowheads="1"/>
          </p:cNvSpPr>
          <p:nvPr/>
        </p:nvSpPr>
        <p:spPr bwMode="auto">
          <a:xfrm>
            <a:off x="3219223" y="2188366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05" name="Rectangle 2078"/>
          <p:cNvSpPr>
            <a:spLocks noChangeArrowheads="1"/>
          </p:cNvSpPr>
          <p:nvPr/>
        </p:nvSpPr>
        <p:spPr bwMode="auto">
          <a:xfrm>
            <a:off x="123263" y="4294981"/>
            <a:ext cx="1112838" cy="68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WR 227Z</a:t>
            </a:r>
            <a:br>
              <a:rPr lang="en-US" altLang="en-US" sz="1300" dirty="0"/>
            </a:br>
            <a:r>
              <a:rPr lang="en-US" altLang="en-US" sz="900" dirty="0"/>
              <a:t>Technical Writing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F,W,S (4) </a:t>
            </a:r>
          </a:p>
        </p:txBody>
      </p:sp>
      <p:sp>
        <p:nvSpPr>
          <p:cNvPr id="3106" name="Rectangle 2081"/>
          <p:cNvSpPr>
            <a:spLocks noChangeArrowheads="1"/>
          </p:cNvSpPr>
          <p:nvPr/>
        </p:nvSpPr>
        <p:spPr bwMode="auto">
          <a:xfrm>
            <a:off x="1670982" y="4348909"/>
            <a:ext cx="1141412" cy="6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Restricted Elective</a:t>
            </a:r>
            <a:br>
              <a:rPr lang="en-US" altLang="en-US" sz="1300" dirty="0"/>
            </a:br>
            <a:r>
              <a:rPr lang="en-US" altLang="en-US" sz="800" dirty="0"/>
              <a:t>(3) </a:t>
            </a:r>
          </a:p>
        </p:txBody>
      </p:sp>
      <p:sp>
        <p:nvSpPr>
          <p:cNvPr id="3107" name="Rectangle 2165"/>
          <p:cNvSpPr>
            <a:spLocks noChangeArrowheads="1"/>
          </p:cNvSpPr>
          <p:nvPr/>
        </p:nvSpPr>
        <p:spPr bwMode="auto">
          <a:xfrm>
            <a:off x="3257550" y="4433888"/>
            <a:ext cx="11525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endParaRPr lang="en-US" altLang="en-US" sz="800"/>
          </a:p>
        </p:txBody>
      </p:sp>
      <p:sp>
        <p:nvSpPr>
          <p:cNvPr id="3113" name="Rectangle 2109"/>
          <p:cNvSpPr>
            <a:spLocks noChangeArrowheads="1"/>
          </p:cNvSpPr>
          <p:nvPr/>
        </p:nvSpPr>
        <p:spPr bwMode="auto">
          <a:xfrm>
            <a:off x="6319838" y="1141477"/>
            <a:ext cx="1152525" cy="720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NSE 407 </a:t>
            </a:r>
            <a:r>
              <a:rPr lang="en-US" altLang="en-US" sz="1100" dirty="0"/>
              <a:t>Seminar  </a:t>
            </a:r>
            <a:r>
              <a:rPr lang="en-US" altLang="en-US" sz="800" dirty="0"/>
              <a:t>                                      </a:t>
            </a:r>
          </a:p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800" dirty="0"/>
              <a:t>F, W, S (1)</a:t>
            </a:r>
            <a:endParaRPr lang="en-US" altLang="en-US" sz="1300" dirty="0"/>
          </a:p>
        </p:txBody>
      </p:sp>
      <p:sp>
        <p:nvSpPr>
          <p:cNvPr id="3116" name="Rectangle 2"/>
          <p:cNvSpPr>
            <a:spLocks noChangeArrowheads="1"/>
          </p:cNvSpPr>
          <p:nvPr/>
        </p:nvSpPr>
        <p:spPr bwMode="auto">
          <a:xfrm>
            <a:off x="1676401" y="1148926"/>
            <a:ext cx="1141412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240 </a:t>
            </a:r>
            <a:r>
              <a:rPr lang="en-US" altLang="en-US" sz="1100" dirty="0"/>
              <a:t>Intro </a:t>
            </a:r>
            <a:r>
              <a:rPr lang="en-US" altLang="en-US" sz="1100" dirty="0" err="1"/>
              <a:t>Nuc</a:t>
            </a:r>
            <a:r>
              <a:rPr lang="en-US" altLang="en-US" sz="1100" dirty="0"/>
              <a:t> Fuel Cycles</a:t>
            </a:r>
            <a:br>
              <a:rPr lang="en-US" altLang="en-US" sz="1100" dirty="0"/>
            </a:br>
            <a:r>
              <a:rPr lang="en-US" altLang="en-US" sz="1200" dirty="0"/>
              <a:t> </a:t>
            </a:r>
            <a:r>
              <a:rPr lang="en-US" altLang="en-US" sz="800" dirty="0"/>
              <a:t> W (3)</a:t>
            </a:r>
          </a:p>
        </p:txBody>
      </p:sp>
      <p:sp>
        <p:nvSpPr>
          <p:cNvPr id="3117" name="Rectangle 2141"/>
          <p:cNvSpPr>
            <a:spLocks noChangeArrowheads="1"/>
          </p:cNvSpPr>
          <p:nvPr/>
        </p:nvSpPr>
        <p:spPr bwMode="auto">
          <a:xfrm>
            <a:off x="3256819" y="1167881"/>
            <a:ext cx="1152525" cy="689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ENGR 330</a:t>
            </a:r>
            <a:br>
              <a:rPr lang="en-US" altLang="en-US" sz="1300" dirty="0"/>
            </a:br>
            <a:r>
              <a:rPr lang="en-US" altLang="en-US" sz="900" dirty="0"/>
              <a:t>Eng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F,W,S (3) </a:t>
            </a:r>
          </a:p>
        </p:txBody>
      </p:sp>
      <p:sp>
        <p:nvSpPr>
          <p:cNvPr id="3118" name="Oval 2089" descr="40%"/>
          <p:cNvSpPr>
            <a:spLocks noChangeArrowheads="1"/>
          </p:cNvSpPr>
          <p:nvPr/>
        </p:nvSpPr>
        <p:spPr bwMode="auto">
          <a:xfrm>
            <a:off x="7890403" y="425262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0" name="Oval 2089" descr="40%"/>
          <p:cNvSpPr>
            <a:spLocks noChangeArrowheads="1"/>
          </p:cNvSpPr>
          <p:nvPr/>
        </p:nvSpPr>
        <p:spPr bwMode="auto">
          <a:xfrm>
            <a:off x="3225403" y="433705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1" name="Oval 2089" descr="40%"/>
          <p:cNvSpPr>
            <a:spLocks noChangeArrowheads="1"/>
          </p:cNvSpPr>
          <p:nvPr/>
        </p:nvSpPr>
        <p:spPr bwMode="auto">
          <a:xfrm>
            <a:off x="109538" y="5162550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2" name="Oval 2089" descr="40%"/>
          <p:cNvSpPr>
            <a:spLocks noChangeArrowheads="1"/>
          </p:cNvSpPr>
          <p:nvPr/>
        </p:nvSpPr>
        <p:spPr bwMode="auto">
          <a:xfrm>
            <a:off x="7907338" y="217011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23" name="Rectangle 2274"/>
          <p:cNvSpPr>
            <a:spLocks noChangeArrowheads="1"/>
          </p:cNvSpPr>
          <p:nvPr/>
        </p:nvSpPr>
        <p:spPr bwMode="auto">
          <a:xfrm>
            <a:off x="3214290" y="4493039"/>
            <a:ext cx="1152525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200" dirty="0"/>
              <a:t>Free Elective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3126" name="Rectangle 4"/>
          <p:cNvSpPr>
            <a:spLocks noChangeArrowheads="1"/>
          </p:cNvSpPr>
          <p:nvPr/>
        </p:nvSpPr>
        <p:spPr bwMode="auto">
          <a:xfrm>
            <a:off x="2684463" y="974725"/>
            <a:ext cx="554037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3131" name="Rectangle 4"/>
          <p:cNvSpPr>
            <a:spLocks noChangeArrowheads="1"/>
          </p:cNvSpPr>
          <p:nvPr/>
        </p:nvSpPr>
        <p:spPr bwMode="auto">
          <a:xfrm>
            <a:off x="1186409" y="1465262"/>
            <a:ext cx="512762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85" name="Oval 2140" descr="40%"/>
          <p:cNvSpPr>
            <a:spLocks noChangeArrowheads="1"/>
          </p:cNvSpPr>
          <p:nvPr/>
        </p:nvSpPr>
        <p:spPr bwMode="auto">
          <a:xfrm>
            <a:off x="4730750" y="327241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800" dirty="0"/>
          </a:p>
        </p:txBody>
      </p:sp>
      <p:sp>
        <p:nvSpPr>
          <p:cNvPr id="115" name="Oval 2089" descr="40%"/>
          <p:cNvSpPr>
            <a:spLocks noChangeArrowheads="1"/>
          </p:cNvSpPr>
          <p:nvPr/>
        </p:nvSpPr>
        <p:spPr bwMode="auto">
          <a:xfrm>
            <a:off x="7904163" y="322473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124" name="Oval 2140" descr="40%"/>
          <p:cNvSpPr>
            <a:spLocks noChangeArrowheads="1"/>
          </p:cNvSpPr>
          <p:nvPr/>
        </p:nvSpPr>
        <p:spPr bwMode="auto">
          <a:xfrm>
            <a:off x="4767058" y="1109982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407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Seminar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 , W, S (1)</a:t>
            </a:r>
          </a:p>
        </p:txBody>
      </p:sp>
      <p:sp>
        <p:nvSpPr>
          <p:cNvPr id="91" name="Oval 2140" descr="40%"/>
          <p:cNvSpPr>
            <a:spLocks noChangeArrowheads="1"/>
          </p:cNvSpPr>
          <p:nvPr/>
        </p:nvSpPr>
        <p:spPr bwMode="auto">
          <a:xfrm>
            <a:off x="3246486" y="328344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8" name="Oval 2068"/>
          <p:cNvSpPr>
            <a:spLocks noChangeArrowheads="1"/>
          </p:cNvSpPr>
          <p:nvPr/>
        </p:nvSpPr>
        <p:spPr bwMode="auto">
          <a:xfrm>
            <a:off x="4738926" y="2164558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9" name="Rectangle 2"/>
          <p:cNvSpPr>
            <a:spLocks noChangeArrowheads="1"/>
          </p:cNvSpPr>
          <p:nvPr/>
        </p:nvSpPr>
        <p:spPr bwMode="auto">
          <a:xfrm>
            <a:off x="4727814" y="2226722"/>
            <a:ext cx="1141412" cy="75405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472</a:t>
            </a:r>
            <a:br>
              <a:rPr lang="en-US" altLang="en-US" sz="2400" dirty="0"/>
            </a:br>
            <a:r>
              <a:rPr lang="en-US" altLang="en-US" sz="900" dirty="0" err="1"/>
              <a:t>Nuc</a:t>
            </a:r>
            <a:r>
              <a:rPr lang="en-US" altLang="en-US" sz="900" dirty="0"/>
              <a:t> Project, </a:t>
            </a:r>
            <a:r>
              <a:rPr lang="en-US" altLang="en-US" sz="900" dirty="0" err="1"/>
              <a:t>Mgmt</a:t>
            </a:r>
            <a:r>
              <a:rPr lang="en-US" altLang="en-US" sz="900" dirty="0"/>
              <a:t> &amp; Prof Comm</a:t>
            </a:r>
            <a:endParaRPr lang="en-US" altLang="en-US" sz="1200" dirty="0"/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F (3)</a:t>
            </a:r>
          </a:p>
        </p:txBody>
      </p:sp>
      <p:sp>
        <p:nvSpPr>
          <p:cNvPr id="101" name="Rectangle 2255"/>
          <p:cNvSpPr>
            <a:spLocks noChangeArrowheads="1"/>
          </p:cNvSpPr>
          <p:nvPr/>
        </p:nvSpPr>
        <p:spPr bwMode="auto">
          <a:xfrm>
            <a:off x="4309959" y="2025876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WR 227Z</a:t>
            </a:r>
          </a:p>
        </p:txBody>
      </p:sp>
      <p:sp>
        <p:nvSpPr>
          <p:cNvPr id="102" name="Oval 2140" descr="40%"/>
          <p:cNvSpPr>
            <a:spLocks noChangeArrowheads="1"/>
          </p:cNvSpPr>
          <p:nvPr/>
        </p:nvSpPr>
        <p:spPr bwMode="auto">
          <a:xfrm>
            <a:off x="4750889" y="4265809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Thrust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 Elective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(6)</a:t>
            </a:r>
          </a:p>
        </p:txBody>
      </p:sp>
      <p:sp>
        <p:nvSpPr>
          <p:cNvPr id="106" name="Oval 2068"/>
          <p:cNvSpPr>
            <a:spLocks noChangeArrowheads="1"/>
          </p:cNvSpPr>
          <p:nvPr/>
        </p:nvSpPr>
        <p:spPr bwMode="auto">
          <a:xfrm>
            <a:off x="6326188" y="2173289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107" name="Rectangle 2"/>
          <p:cNvSpPr>
            <a:spLocks noChangeArrowheads="1"/>
          </p:cNvSpPr>
          <p:nvPr/>
        </p:nvSpPr>
        <p:spPr bwMode="auto">
          <a:xfrm>
            <a:off x="6278345" y="2198570"/>
            <a:ext cx="1248785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474</a:t>
            </a:r>
            <a:br>
              <a:rPr lang="en-US" altLang="en-US" sz="2400" dirty="0"/>
            </a:br>
            <a:r>
              <a:rPr lang="en-US" altLang="en-US" sz="900" dirty="0" err="1"/>
              <a:t>Nuc</a:t>
            </a:r>
            <a:r>
              <a:rPr lang="en-US" altLang="en-US" sz="900" dirty="0"/>
              <a:t> Engineering Design I</a:t>
            </a:r>
            <a:endParaRPr lang="en-US" altLang="en-US" sz="1200" dirty="0"/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W (4)</a:t>
            </a:r>
          </a:p>
        </p:txBody>
      </p:sp>
      <p:sp>
        <p:nvSpPr>
          <p:cNvPr id="108" name="Oval 2140" descr="40%"/>
          <p:cNvSpPr>
            <a:spLocks noChangeArrowheads="1"/>
          </p:cNvSpPr>
          <p:nvPr/>
        </p:nvSpPr>
        <p:spPr bwMode="auto">
          <a:xfrm>
            <a:off x="6323013" y="4209497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Restricted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Elective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117" name="Oval 2140" descr="40%"/>
          <p:cNvSpPr>
            <a:spLocks noChangeArrowheads="1"/>
          </p:cNvSpPr>
          <p:nvPr/>
        </p:nvSpPr>
        <p:spPr bwMode="auto">
          <a:xfrm>
            <a:off x="7837028" y="1093314"/>
            <a:ext cx="1159335" cy="802956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NSE 407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100" dirty="0"/>
              <a:t>Seminar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F, W, S (1)</a:t>
            </a:r>
          </a:p>
        </p:txBody>
      </p:sp>
      <p:sp>
        <p:nvSpPr>
          <p:cNvPr id="121" name="Rectangle 2"/>
          <p:cNvSpPr>
            <a:spLocks noChangeArrowheads="1"/>
          </p:cNvSpPr>
          <p:nvPr/>
        </p:nvSpPr>
        <p:spPr bwMode="auto">
          <a:xfrm>
            <a:off x="7846381" y="2229971"/>
            <a:ext cx="124878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200" dirty="0"/>
              <a:t>NSE 475          </a:t>
            </a:r>
            <a:r>
              <a:rPr lang="en-US" altLang="en-US" sz="900" dirty="0" err="1"/>
              <a:t>Nuc</a:t>
            </a:r>
            <a:r>
              <a:rPr lang="en-US" altLang="en-US" sz="900" dirty="0"/>
              <a:t> Engineering Design II</a:t>
            </a:r>
            <a:br>
              <a:rPr lang="en-US" altLang="en-US" sz="900" dirty="0"/>
            </a:br>
            <a:r>
              <a:rPr lang="en-US" altLang="en-US" sz="800" dirty="0"/>
              <a:t>S (4)</a:t>
            </a:r>
          </a:p>
        </p:txBody>
      </p:sp>
      <p:sp>
        <p:nvSpPr>
          <p:cNvPr id="122" name="Rectangle 2255"/>
          <p:cNvSpPr>
            <a:spLocks noChangeArrowheads="1"/>
          </p:cNvSpPr>
          <p:nvPr/>
        </p:nvSpPr>
        <p:spPr bwMode="auto">
          <a:xfrm>
            <a:off x="-202339" y="4073647"/>
            <a:ext cx="1014413" cy="2111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anchor="t">
            <a:spAutoFit/>
          </a:bodyPr>
          <a:lstStyle>
            <a:lvl1pPr algn="l"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algn="l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algn="l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algn="l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algn="l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>
                <a:latin typeface="Times New Roman"/>
                <a:cs typeface="Times New Roman"/>
              </a:rPr>
              <a:t>WR 121Z</a:t>
            </a:r>
            <a:endParaRPr lang="en-US" altLang="en-US" sz="800" b="0" dirty="0"/>
          </a:p>
        </p:txBody>
      </p:sp>
      <p:sp>
        <p:nvSpPr>
          <p:cNvPr id="112" name="Oval 2140" descr="40%"/>
          <p:cNvSpPr>
            <a:spLocks noChangeArrowheads="1"/>
          </p:cNvSpPr>
          <p:nvPr/>
        </p:nvSpPr>
        <p:spPr bwMode="auto">
          <a:xfrm>
            <a:off x="4733926" y="5207001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Free Elective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127" name="Oval 2140" descr="40%"/>
          <p:cNvSpPr>
            <a:spLocks noChangeArrowheads="1"/>
          </p:cNvSpPr>
          <p:nvPr/>
        </p:nvSpPr>
        <p:spPr bwMode="auto">
          <a:xfrm>
            <a:off x="6323013" y="3276477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800" dirty="0"/>
          </a:p>
        </p:txBody>
      </p:sp>
      <p:sp>
        <p:nvSpPr>
          <p:cNvPr id="134" name="Oval 2140" descr="40%"/>
          <p:cNvSpPr>
            <a:spLocks noChangeArrowheads="1"/>
          </p:cNvSpPr>
          <p:nvPr/>
        </p:nvSpPr>
        <p:spPr bwMode="auto">
          <a:xfrm>
            <a:off x="6323013" y="5095817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Free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Elective</a:t>
            </a: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endParaRPr lang="en-US" altLang="en-US" sz="900" dirty="0"/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(4)</a:t>
            </a:r>
          </a:p>
        </p:txBody>
      </p:sp>
      <p:sp>
        <p:nvSpPr>
          <p:cNvPr id="135" name="Oval 2140" descr="40%"/>
          <p:cNvSpPr>
            <a:spLocks noChangeArrowheads="1"/>
          </p:cNvSpPr>
          <p:nvPr/>
        </p:nvSpPr>
        <p:spPr bwMode="auto">
          <a:xfrm>
            <a:off x="7904163" y="5156811"/>
            <a:ext cx="1130300" cy="793211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Free 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1300" dirty="0"/>
              <a:t>Elective</a:t>
            </a:r>
          </a:p>
          <a:p>
            <a:pPr algn="ctr">
              <a:spcBef>
                <a:spcPts val="0"/>
              </a:spcBef>
              <a:buSzTx/>
              <a:buFontTx/>
              <a:buNone/>
            </a:pPr>
            <a:r>
              <a:rPr lang="en-US" altLang="en-US" sz="800" dirty="0"/>
              <a:t>(3)</a:t>
            </a:r>
          </a:p>
        </p:txBody>
      </p:sp>
      <p:sp>
        <p:nvSpPr>
          <p:cNvPr id="103" name="Rectangle 2274"/>
          <p:cNvSpPr>
            <a:spLocks noChangeArrowheads="1"/>
          </p:cNvSpPr>
          <p:nvPr/>
        </p:nvSpPr>
        <p:spPr bwMode="auto">
          <a:xfrm>
            <a:off x="3235374" y="5270846"/>
            <a:ext cx="1152525" cy="62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Seeking Solutions</a:t>
            </a:r>
            <a:br>
              <a:rPr lang="en-US" altLang="en-US" sz="1300" dirty="0"/>
            </a:br>
            <a:r>
              <a:rPr lang="en-US" altLang="en-US" sz="900" dirty="0"/>
              <a:t>(3)</a:t>
            </a:r>
          </a:p>
        </p:txBody>
      </p:sp>
      <p:sp>
        <p:nvSpPr>
          <p:cNvPr id="104" name="Oval 2089" descr="40%"/>
          <p:cNvSpPr>
            <a:spLocks noChangeArrowheads="1"/>
          </p:cNvSpPr>
          <p:nvPr/>
        </p:nvSpPr>
        <p:spPr bwMode="auto">
          <a:xfrm>
            <a:off x="3225794" y="5237783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6" name="Oval 2089" descr="40%">
            <a:extLst>
              <a:ext uri="{FF2B5EF4-FFF2-40B4-BE49-F238E27FC236}">
                <a16:creationId xmlns:a16="http://schemas.microsoft.com/office/drawing/2014/main" id="{0693CD60-3043-BA1E-9634-F335F7FA0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8443" y="5203075"/>
            <a:ext cx="113030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endParaRPr lang="en-US" altLang="en-US" sz="2400"/>
          </a:p>
        </p:txBody>
      </p:sp>
      <p:sp>
        <p:nvSpPr>
          <p:cNvPr id="9" name="Rectangle 2274">
            <a:extLst>
              <a:ext uri="{FF2B5EF4-FFF2-40B4-BE49-F238E27FC236}">
                <a16:creationId xmlns:a16="http://schemas.microsoft.com/office/drawing/2014/main" id="{61826A6E-E24C-0433-6807-D2F526F0C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3287" y="5309033"/>
            <a:ext cx="1152525" cy="62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spcAft>
                <a:spcPts val="600"/>
              </a:spcAft>
              <a:buSzTx/>
              <a:buFontTx/>
              <a:buNone/>
            </a:pPr>
            <a:r>
              <a:rPr lang="en-US" altLang="en-US" sz="1300" dirty="0"/>
              <a:t>Social Science</a:t>
            </a:r>
            <a:br>
              <a:rPr lang="en-US" altLang="en-US" sz="1300" dirty="0"/>
            </a:br>
            <a:r>
              <a:rPr lang="en-US" altLang="en-US" sz="900" dirty="0"/>
              <a:t>(3)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2FD0CA-FE6C-815C-4490-F6C6E8D6E86C}"/>
              </a:ext>
            </a:extLst>
          </p:cNvPr>
          <p:cNvSpPr/>
          <p:nvPr/>
        </p:nvSpPr>
        <p:spPr>
          <a:xfrm>
            <a:off x="-46494" y="3093870"/>
            <a:ext cx="6774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252Z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27CD9E-CC72-03BD-EFFC-ADF03BD80671}"/>
              </a:ext>
            </a:extLst>
          </p:cNvPr>
          <p:cNvSpPr/>
          <p:nvPr/>
        </p:nvSpPr>
        <p:spPr>
          <a:xfrm>
            <a:off x="-137597" y="5063109"/>
            <a:ext cx="6774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236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4CA865-BEC9-E48A-1A6E-992412A28A0A}"/>
              </a:ext>
            </a:extLst>
          </p:cNvPr>
          <p:cNvSpPr/>
          <p:nvPr/>
        </p:nvSpPr>
        <p:spPr>
          <a:xfrm>
            <a:off x="5906404" y="2146319"/>
            <a:ext cx="6774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NSE 472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E37F12-2641-9FA6-F87F-4997EF0B2891}"/>
              </a:ext>
            </a:extLst>
          </p:cNvPr>
          <p:cNvSpPr/>
          <p:nvPr/>
        </p:nvSpPr>
        <p:spPr>
          <a:xfrm>
            <a:off x="7473854" y="2164440"/>
            <a:ext cx="67742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SzTx/>
              <a:buFontTx/>
              <a:buNone/>
              <a:defRPr/>
            </a:pPr>
            <a:r>
              <a:rPr lang="en-US" altLang="en-US" sz="800" b="0" dirty="0"/>
              <a:t>MTH 474 </a:t>
            </a:r>
          </a:p>
        </p:txBody>
      </p:sp>
      <p:sp>
        <p:nvSpPr>
          <p:cNvPr id="13" name="Rectangle 2066">
            <a:extLst>
              <a:ext uri="{FF2B5EF4-FFF2-40B4-BE49-F238E27FC236}">
                <a16:creationId xmlns:a16="http://schemas.microsoft.com/office/drawing/2014/main" id="{FF2312CC-BCC5-B15D-4DFC-9B1343DC2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56" y="5212287"/>
            <a:ext cx="1130300" cy="82073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spcBef>
                <a:spcPct val="20000"/>
              </a:spcBef>
              <a:buSzPct val="100000"/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SzPct val="10000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1300" dirty="0"/>
              <a:t>NSE 414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900" dirty="0" err="1"/>
              <a:t>Nuc</a:t>
            </a:r>
            <a:r>
              <a:rPr lang="en-US" altLang="en-US" sz="900" dirty="0"/>
              <a:t> Ethics &amp; Governance</a:t>
            </a:r>
          </a:p>
          <a:p>
            <a:pPr algn="ctr">
              <a:spcBef>
                <a:spcPct val="50000"/>
              </a:spcBef>
              <a:buSzTx/>
              <a:buFontTx/>
              <a:buNone/>
            </a:pPr>
            <a:r>
              <a:rPr lang="en-US" altLang="en-US" sz="800" dirty="0"/>
              <a:t> F (3)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F09EA65-194C-DD54-C80A-FFC2967F0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1150" y="2265926"/>
            <a:ext cx="1158340" cy="6950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9394D7A-A78A-2F48-884E-12E1701C0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593" y="2296282"/>
            <a:ext cx="1158340" cy="6950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3FD472-7370-A167-45B1-9F99B19F7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591" y="3329315"/>
            <a:ext cx="1158340" cy="69500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C820348-1B02-62A7-DF6F-7E5276F47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797" y="3346599"/>
            <a:ext cx="1158340" cy="69500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A398441-8C6D-CEE3-F075-25CD7C499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16" y="2313941"/>
            <a:ext cx="1158340" cy="6950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709593E-CDAC-2A04-14FB-72ED99880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070" y="3366785"/>
            <a:ext cx="1158340" cy="6950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BE9A44E-61C1-E940-660C-2812CD6D3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8149" y="3366785"/>
            <a:ext cx="1158340" cy="6950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9BCD247-BAEB-C2AC-747B-4655EA721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338" y="3327425"/>
            <a:ext cx="1158340" cy="69500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AE11462-8BE9-F0CB-432A-C8F26DBEF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338" y="4368105"/>
            <a:ext cx="1158340" cy="69500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DA32A03-2FAC-748E-AC1B-228739837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03" y="1231945"/>
            <a:ext cx="1158340" cy="6950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D616F64-B1D8-E89F-A22E-05D530C03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964" y="1034695"/>
            <a:ext cx="1170533" cy="22557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CA6212C-BE02-116D-EA3D-6057B2ACA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717" y="6096346"/>
            <a:ext cx="5986791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2969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3½ Floppy (A:)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3½ Floppy (A:)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488" tIns="44450" rIns="90488" bIns="4445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3½ Floppy (A: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½ Floppy (A:)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½ Floppy (A:)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4231</TotalTime>
  <Pages>2</Pages>
  <Words>605</Words>
  <Application>Microsoft Office PowerPoint</Application>
  <PresentationFormat>On-screen Show (4:3)</PresentationFormat>
  <Paragraphs>169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Times New Roman</vt:lpstr>
      <vt:lpstr>3½ Floppy (A:)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Civil Engineering</dc:title>
  <dc:creator>ime evaluation copy</dc:creator>
  <cp:lastModifiedBy>Stueve, Joan M</cp:lastModifiedBy>
  <cp:revision>255</cp:revision>
  <cp:lastPrinted>2025-12-09T20:07:02Z</cp:lastPrinted>
  <dcterms:created xsi:type="dcterms:W3CDTF">1996-09-04T16:38:34Z</dcterms:created>
  <dcterms:modified xsi:type="dcterms:W3CDTF">2026-09-09T21:09:57Z</dcterms:modified>
</cp:coreProperties>
</file>