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6"/>
  </p:notesMasterIdLst>
  <p:handoutMasterIdLst>
    <p:handoutMasterId r:id="rId7"/>
  </p:handoutMasterIdLst>
  <p:sldIdLst>
    <p:sldId id="2050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3"/>
    <a:srgbClr val="0377D4"/>
    <a:srgbClr val="23395D"/>
    <a:srgbClr val="284A47"/>
    <a:srgbClr val="274B47"/>
    <a:srgbClr val="138576"/>
    <a:srgbClr val="D59EFF"/>
    <a:srgbClr val="B9B9B9"/>
    <a:srgbClr val="23395E"/>
    <a:srgbClr val="52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0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Rowe (Allegis Global Solutions Inc)" userId="d9d96721-6c96-4598-bdb7-356543a32cf7" providerId="ADAL" clId="{38598C64-A5C0-4D20-BAD0-1A1742440C03}"/>
    <pc:docChg chg="delSld">
      <pc:chgData name="Kirsten Rowe (Allegis Global Solutions Inc)" userId="d9d96721-6c96-4598-bdb7-356543a32cf7" providerId="ADAL" clId="{38598C64-A5C0-4D20-BAD0-1A1742440C03}" dt="2026-01-06T22:52:49.939" v="0" actId="47"/>
      <pc:docMkLst>
        <pc:docMk/>
      </pc:docMkLst>
      <pc:sldChg chg="del">
        <pc:chgData name="Kirsten Rowe (Allegis Global Solutions Inc)" userId="d9d96721-6c96-4598-bdb7-356543a32cf7" providerId="ADAL" clId="{38598C64-A5C0-4D20-BAD0-1A1742440C03}" dt="2026-01-06T22:52:49.939" v="0" actId="47"/>
        <pc:sldMkLst>
          <pc:docMk/>
          <pc:sldMk cId="1064672777" sldId="20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FE49B8-18BA-0547-BFFC-6D0B25817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46B11-92D4-C24D-BF64-D9602D8250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41E58-5EA0-EA45-8F3D-7BD993C4DF3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F4712-1E2D-9142-9C59-3D532282E0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270A2-EA9C-824E-B9A9-6FEFAD1B13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C748-11DA-D546-B5F3-E7E51AC24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7971C-A2D0-4656-A50E-963B8ADA9C93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FCDB9-EC14-4C2C-9E39-D8E6BBC5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C61DAB-D93E-49CA-B245-379601CFE8D0}" type="datetime8">
              <a:rPr lang="en-US" smtClean="0"/>
              <a:t>1/6/2026 2:51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1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3E4377-2463-E748-B87C-A43B263005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772400" cy="33528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186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240A-DF95-4B63-94DC-3E37516A4D2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FF3F-E43C-4B66-B070-D4AC8D10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entagon 58">
            <a:extLst>
              <a:ext uri="{FF2B5EF4-FFF2-40B4-BE49-F238E27FC236}">
                <a16:creationId xmlns:a16="http://schemas.microsoft.com/office/drawing/2014/main" id="{A0724719-51FA-9C44-B39F-0341FDB8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645983"/>
            <a:ext cx="6218737" cy="824733"/>
          </a:xfrm>
          <a:prstGeom prst="homePlate">
            <a:avLst/>
          </a:prstGeom>
          <a:solidFill>
            <a:srgbClr val="0078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CECE40DE-7E69-7842-A2AF-D9677EEB5C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 b="17696"/>
          <a:stretch>
            <a:fillRect/>
          </a:stretch>
        </p:blipFill>
        <p:spPr/>
      </p:pic>
      <p:pic>
        <p:nvPicPr>
          <p:cNvPr id="15" name="MS logo white - EMF">
            <a:extLst>
              <a:ext uri="{FF2B5EF4-FFF2-40B4-BE49-F238E27FC236}">
                <a16:creationId xmlns:a16="http://schemas.microsoft.com/office/drawing/2014/main" id="{A118D2BD-73B5-FD42-85BD-D506A6EF5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65475" y="3457371"/>
            <a:ext cx="1840374" cy="824733"/>
          </a:xfrm>
          <a:prstGeom prst="rect">
            <a:avLst/>
          </a:prstGeom>
        </p:spPr>
      </p:pic>
      <p:sp>
        <p:nvSpPr>
          <p:cNvPr id="50" name="Title 11">
            <a:extLst>
              <a:ext uri="{FF2B5EF4-FFF2-40B4-BE49-F238E27FC236}">
                <a16:creationId xmlns:a16="http://schemas.microsoft.com/office/drawing/2014/main" id="{4D018375-F449-584B-B9DE-D9B74A585D5A}"/>
              </a:ext>
            </a:extLst>
          </p:cNvPr>
          <p:cNvSpPr txBox="1">
            <a:spLocks/>
          </p:cNvSpPr>
          <p:nvPr/>
        </p:nvSpPr>
        <p:spPr>
          <a:xfrm>
            <a:off x="370387" y="8645983"/>
            <a:ext cx="5848350" cy="1095824"/>
          </a:xfrm>
          <a:prstGeom prst="rect">
            <a:avLst/>
          </a:prstGeom>
        </p:spPr>
        <p:txBody>
          <a:bodyPr anchor="t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b="1" spc="0">
                <a:latin typeface="Segoe UI Semibold" panose="020B0502040204020203" pitchFamily="34" charset="0"/>
                <a:cs typeface="Segoe UI Semibold" panose="020B0502040204020203" pitchFamily="34" charset="0"/>
              </a:rPr>
              <a:t>For career opportunities, visit </a:t>
            </a:r>
            <a:r>
              <a:rPr lang="en-US" sz="1400" b="1" spc="0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careers.Microsoft.com</a:t>
            </a:r>
            <a:r>
              <a:rPr lang="en-US" sz="1400" b="1" spc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>
                <a:latin typeface="Segoe UI Semibold" panose="020B0502040204020203" pitchFamily="34" charset="0"/>
                <a:cs typeface="Segoe UI Semibold" panose="020B0502040204020203" pitchFamily="34" charset="0"/>
              </a:rPr>
              <a:t>To learn more about life at Microsoft, visit </a:t>
            </a:r>
            <a:r>
              <a:rPr lang="en-US" sz="1400" b="1" err="1">
                <a:latin typeface="Segoe UI Semibold" panose="020B0502040204020203" pitchFamily="34" charset="0"/>
                <a:cs typeface="Segoe UI Semibold" panose="020B0502040204020203" pitchFamily="34" charset="0"/>
              </a:rPr>
              <a:t>www.MicrosoftLife.com</a:t>
            </a:r>
            <a:r>
              <a:rPr lang="en-US" sz="1400" b="1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400" b="1" spc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8359D83-34F3-4418-9D65-44FE0D5184A6}"/>
              </a:ext>
            </a:extLst>
          </p:cNvPr>
          <p:cNvSpPr txBox="1">
            <a:spLocks/>
          </p:cNvSpPr>
          <p:nvPr/>
        </p:nvSpPr>
        <p:spPr>
          <a:xfrm>
            <a:off x="370387" y="3364766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3395D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Microsoft Silicon Engineering Career Panel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CE0D265E-95EE-4080-9C2A-BE6336D47903}"/>
              </a:ext>
            </a:extLst>
          </p:cNvPr>
          <p:cNvSpPr txBox="1">
            <a:spLocks/>
          </p:cNvSpPr>
          <p:nvPr/>
        </p:nvSpPr>
        <p:spPr>
          <a:xfrm>
            <a:off x="370387" y="5315650"/>
            <a:ext cx="7136539" cy="660983"/>
          </a:xfrm>
          <a:prstGeom prst="rect">
            <a:avLst/>
          </a:prstGeom>
        </p:spPr>
        <p:txBody>
          <a:bodyPr anchor="ctr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200" spc="0">
                <a:solidFill>
                  <a:srgbClr val="0078D3"/>
                </a:solidFill>
                <a:latin typeface="Segoe UI" panose="020B0502040204020203" pitchFamily="34" charset="0"/>
              </a:rPr>
              <a:t>Friday, February 13</a:t>
            </a:r>
            <a:r>
              <a:rPr lang="en-US" sz="3200" spc="0" baseline="30000">
                <a:solidFill>
                  <a:srgbClr val="0078D3"/>
                </a:solidFill>
                <a:latin typeface="Segoe UI" panose="020B0502040204020203" pitchFamily="34" charset="0"/>
              </a:rPr>
              <a:t>th</a:t>
            </a:r>
            <a:r>
              <a:rPr lang="en-US" sz="3200" spc="0">
                <a:solidFill>
                  <a:srgbClr val="0078D3"/>
                </a:solidFill>
                <a:latin typeface="Segoe UI" panose="020B0502040204020203" pitchFamily="34" charset="0"/>
              </a:rPr>
              <a:t>  12 – 1 p.m.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2E0FCA57-73D3-4933-BC67-43248A0A8CAB}"/>
              </a:ext>
            </a:extLst>
          </p:cNvPr>
          <p:cNvSpPr txBox="1">
            <a:spLocks/>
          </p:cNvSpPr>
          <p:nvPr/>
        </p:nvSpPr>
        <p:spPr>
          <a:xfrm>
            <a:off x="370387" y="6260544"/>
            <a:ext cx="6966058" cy="1205947"/>
          </a:xfrm>
          <a:prstGeom prst="rect">
            <a:avLst/>
          </a:prstGeom>
        </p:spPr>
        <p:txBody>
          <a:bodyPr wrap="square" anchor="t" anchorCtr="0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000" spc="0">
                <a:solidFill>
                  <a:srgbClr val="23395D"/>
                </a:solidFill>
                <a:latin typeface="Segoe UI"/>
                <a:cs typeface="Segoe UI"/>
              </a:rPr>
              <a:t>Join us for a virtual session to meet </a:t>
            </a:r>
            <a:r>
              <a:rPr lang="en-US" sz="2000" b="1" spc="0">
                <a:solidFill>
                  <a:srgbClr val="23395D"/>
                </a:solidFill>
                <a:latin typeface="Segoe UI"/>
                <a:cs typeface="Segoe UI"/>
              </a:rPr>
              <a:t>local Microsoft leaders from Microsoft's Hillsboro, Oregon site</a:t>
            </a:r>
            <a:r>
              <a:rPr lang="en-US" sz="2000" spc="0">
                <a:solidFill>
                  <a:srgbClr val="23395D"/>
                </a:solidFill>
                <a:latin typeface="Segoe UI"/>
                <a:cs typeface="Segoe UI"/>
              </a:rPr>
              <a:t> and learn more about Silicon Engineering careers at Microsoft! </a:t>
            </a:r>
            <a:endParaRPr lang="en-US" sz="2000">
              <a:solidFill>
                <a:prstClr val="white"/>
              </a:solidFill>
            </a:endParaRPr>
          </a:p>
          <a:p>
            <a:endParaRPr lang="en-US" sz="2000" spc="0">
              <a:solidFill>
                <a:srgbClr val="23395D"/>
              </a:solidFill>
              <a:latin typeface="Segoe UI" panose="020B0502040204020203" pitchFamily="34" charset="0"/>
            </a:endParaRPr>
          </a:p>
          <a:p>
            <a:endParaRPr lang="en-US" sz="2000" spc="0">
              <a:solidFill>
                <a:srgbClr val="23395D"/>
              </a:solidFill>
              <a:latin typeface="Segoe UI" panose="020B0502040204020203" pitchFamily="34" charset="0"/>
            </a:endParaRPr>
          </a:p>
          <a:p>
            <a:r>
              <a:rPr lang="en-US" sz="2000" spc="0">
                <a:solidFill>
                  <a:srgbClr val="23395D"/>
                </a:solidFill>
                <a:latin typeface="Segoe UI" panose="020B0502040204020203" pitchFamily="34" charset="0"/>
              </a:rPr>
              <a:t>Register today to join us! </a:t>
            </a:r>
            <a:r>
              <a:rPr lang="en-US" sz="2000" b="1" spc="0">
                <a:solidFill>
                  <a:srgbClr val="23395D"/>
                </a:solidFill>
                <a:latin typeface="Segoe UI" panose="020B0502040204020203" pitchFamily="34" charset="0"/>
              </a:rPr>
              <a:t>https://engineering.oregonstate.edu/events/explore-silicon-engineering-microsoft-director</a:t>
            </a:r>
          </a:p>
        </p:txBody>
      </p:sp>
    </p:spTree>
    <p:extLst>
      <p:ext uri="{BB962C8B-B14F-4D97-AF65-F5344CB8AC3E}">
        <p14:creationId xmlns:p14="http://schemas.microsoft.com/office/powerpoint/2010/main" val="305057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Flyers_template" id="{2BD459FC-425C-EE4A-9D6D-34D10017CFEE}" vid="{351A1022-2D0C-354C-B7CA-A0E0A2E51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6123e99-46dd-488b-888f-7b97c5720f90">
      <Terms xmlns="http://schemas.microsoft.com/office/infopath/2007/PartnerControls"/>
    </lcf76f155ced4ddcb4097134ff3c332f>
    <TaxCatchAll xmlns="3df0a0ef-975d-450e-93a2-101d8f7856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FC3C36A757447AF42753C4845A4FD" ma:contentTypeVersion="14" ma:contentTypeDescription="Create a new document." ma:contentTypeScope="" ma:versionID="fcf7503261a2f82d9477b472e932908e">
  <xsd:schema xmlns:xsd="http://www.w3.org/2001/XMLSchema" xmlns:xs="http://www.w3.org/2001/XMLSchema" xmlns:p="http://schemas.microsoft.com/office/2006/metadata/properties" xmlns:ns1="http://schemas.microsoft.com/sharepoint/v3" xmlns:ns2="56123e99-46dd-488b-888f-7b97c5720f90" xmlns:ns3="3df0a0ef-975d-450e-93a2-101d8f7856d5" targetNamespace="http://schemas.microsoft.com/office/2006/metadata/properties" ma:root="true" ma:fieldsID="742a4294d582dbe5970411fd311d9e86" ns1:_="" ns2:_="" ns3:_="">
    <xsd:import namespace="http://schemas.microsoft.com/sharepoint/v3"/>
    <xsd:import namespace="56123e99-46dd-488b-888f-7b97c5720f90"/>
    <xsd:import namespace="3df0a0ef-975d-450e-93a2-101d8f7856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23e99-46dd-488b-888f-7b97c5720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0a0ef-975d-450e-93a2-101d8f7856d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12de89-69ce-498a-872e-fcb94a0f3f5e}" ma:internalName="TaxCatchAll" ma:showField="CatchAllData" ma:web="3df0a0ef-975d-450e-93a2-101d8f7856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D6453-FF31-4A1A-BED9-9BBBE665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F5CCCE-E3EC-4858-AD6A-3FAB36346666}">
  <ds:schemaRefs>
    <ds:schemaRef ds:uri="3df0a0ef-975d-450e-93a2-101d8f7856d5"/>
    <ds:schemaRef ds:uri="56123e99-46dd-488b-888f-7b97c5720f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B7E921-79B4-41FD-B0E0-5771907A0191}">
  <ds:schemaRefs>
    <ds:schemaRef ds:uri="3df0a0ef-975d-450e-93a2-101d8f7856d5"/>
    <ds:schemaRef ds:uri="56123e99-46dd-488b-888f-7b97c5720f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Toolkit – Flyer Templates</dc:title>
  <dc:creator>Michelle Askenazi (Populus Group, LLC)</dc:creator>
  <dc:description/>
  <cp:lastModifiedBy>Kirsten Rowe (Allegis Global Solutions Inc)</cp:lastModifiedBy>
  <cp:revision>2</cp:revision>
  <dcterms:created xsi:type="dcterms:W3CDTF">2020-04-07T00:08:27Z</dcterms:created>
  <dcterms:modified xsi:type="dcterms:W3CDTF">2026-01-06T22:52:59Z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SetDate">
    <vt:lpwstr>2018-06-13T09:36:40.0778524Z</vt:lpwstr>
  </property>
  <property fmtid="{D5CDD505-2E9C-101B-9397-08002B2CF9AE}" pid="5" name="MSIP_Label_f42aa342-8706-4288-bd11-ebb85995028c_Name">
    <vt:lpwstr>General</vt:lpwstr>
  </property>
  <property fmtid="{D5CDD505-2E9C-101B-9397-08002B2CF9AE}" pid="6" name="MSIP_Label_f42aa342-8706-4288-bd11-ebb85995028c_Extended_MSFT_Method">
    <vt:lpwstr>Automatic</vt:lpwstr>
  </property>
  <property fmtid="{D5CDD505-2E9C-101B-9397-08002B2CF9AE}" pid="7" name="Sensitivity">
    <vt:lpwstr>General</vt:lpwstr>
  </property>
  <property fmtid="{D5CDD505-2E9C-101B-9397-08002B2CF9AE}" pid="8" name="Presentation">
    <vt:lpwstr>Recruitment Hub Job Ad campaign</vt:lpwstr>
  </property>
  <property fmtid="{D5CDD505-2E9C-101B-9397-08002B2CF9AE}" pid="9" name="SlideDescription">
    <vt:lpwstr/>
  </property>
  <property fmtid="{D5CDD505-2E9C-101B-9397-08002B2CF9AE}" pid="10" name="ContentTypeId">
    <vt:lpwstr>0x010100877FC3C36A757447AF42753C4845A4FD</vt:lpwstr>
  </property>
  <property fmtid="{D5CDD505-2E9C-101B-9397-08002B2CF9AE}" pid="11" name="Order">
    <vt:r8>353500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MediaServiceImageTags">
    <vt:lpwstr/>
  </property>
</Properties>
</file>