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8E8E8"/>
    <a:srgbClr val="A1A1A1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3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453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70" tIns="45031" rIns="91670" bIns="45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1675"/>
            <a:ext cx="4633912" cy="34750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859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299" tIns="0" rIns="19299" bIns="0" anchor="b"/>
          <a:lstStyle>
            <a:lvl1pPr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100" b="0" i="1"/>
              <a:t>1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963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299" tIns="0" rIns="19299" bIns="0" anchor="b"/>
          <a:lstStyle>
            <a:lvl1pPr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100" b="0" i="1"/>
              <a:t>1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126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45504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3532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040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034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69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510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115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0349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56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061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424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203539" y="3098321"/>
            <a:ext cx="4622682" cy="987110"/>
            <a:chOff x="6511022" y="5323882"/>
            <a:chExt cx="4622682" cy="987110"/>
          </a:xfrm>
          <a:noFill/>
        </p:grpSpPr>
        <p:sp>
          <p:nvSpPr>
            <p:cNvPr id="3076" name="Oval 2140" descr="40%"/>
            <p:cNvSpPr>
              <a:spLocks noChangeArrowheads="1"/>
            </p:cNvSpPr>
            <p:nvPr/>
          </p:nvSpPr>
          <p:spPr bwMode="auto">
            <a:xfrm>
              <a:off x="10003404" y="5477555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089" name="Oval 2140" descr="40%"/>
            <p:cNvSpPr>
              <a:spLocks noChangeArrowheads="1"/>
            </p:cNvSpPr>
            <p:nvPr/>
          </p:nvSpPr>
          <p:spPr bwMode="auto">
            <a:xfrm>
              <a:off x="8422254" y="5466442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090" name="Oval 2174" descr="40%"/>
            <p:cNvSpPr>
              <a:spLocks noChangeArrowheads="1"/>
            </p:cNvSpPr>
            <p:nvPr/>
          </p:nvSpPr>
          <p:spPr bwMode="auto">
            <a:xfrm>
              <a:off x="6847682" y="5474380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109" name="Rectangle 2255"/>
            <p:cNvSpPr>
              <a:spLocks noChangeArrowheads="1"/>
            </p:cNvSpPr>
            <p:nvPr/>
          </p:nvSpPr>
          <p:spPr bwMode="auto">
            <a:xfrm>
              <a:off x="6511022" y="5323882"/>
              <a:ext cx="1014413" cy="2111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algn="l"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algn="l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algn="l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algn="l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algn="l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  <a:defRPr/>
              </a:pPr>
              <a:r>
                <a:rPr lang="en-US" altLang="en-US" sz="800" b="0" dirty="0"/>
                <a:t>MTH 112</a:t>
              </a:r>
            </a:p>
          </p:txBody>
        </p:sp>
        <p:sp>
          <p:nvSpPr>
            <p:cNvPr id="3103" name="Rectangle 2141"/>
            <p:cNvSpPr>
              <a:spLocks noChangeArrowheads="1"/>
            </p:cNvSpPr>
            <p:nvPr/>
          </p:nvSpPr>
          <p:spPr bwMode="auto">
            <a:xfrm>
              <a:off x="8430419" y="5472792"/>
              <a:ext cx="1131888" cy="828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MTH 252</a:t>
              </a:r>
              <a:br>
                <a:rPr lang="en-US" altLang="en-US" sz="1300" dirty="0"/>
              </a:br>
              <a:r>
                <a:rPr lang="en-US" altLang="en-US" sz="900" dirty="0"/>
                <a:t>Integral</a:t>
              </a:r>
              <a:br>
                <a:rPr lang="en-US" altLang="en-US" sz="900" dirty="0"/>
              </a:br>
              <a:r>
                <a:rPr lang="en-US" altLang="en-US" sz="900" dirty="0"/>
                <a:t> Calculus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F,W,S (4) </a:t>
              </a:r>
            </a:p>
          </p:txBody>
        </p:sp>
        <p:sp>
          <p:nvSpPr>
            <p:cNvPr id="3104" name="Rectangle 2175"/>
            <p:cNvSpPr>
              <a:spLocks noChangeArrowheads="1"/>
            </p:cNvSpPr>
            <p:nvPr/>
          </p:nvSpPr>
          <p:spPr bwMode="auto">
            <a:xfrm>
              <a:off x="6838157" y="5482317"/>
              <a:ext cx="1152525" cy="828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MTH 251</a:t>
              </a:r>
              <a:br>
                <a:rPr lang="en-US" altLang="en-US" sz="1300" dirty="0"/>
              </a:br>
              <a:r>
                <a:rPr lang="en-US" altLang="en-US" sz="900" dirty="0"/>
                <a:t>Differential</a:t>
              </a:r>
              <a:br>
                <a:rPr lang="en-US" altLang="en-US" sz="900" dirty="0"/>
              </a:br>
              <a:r>
                <a:rPr lang="en-US" altLang="en-US" sz="900" dirty="0"/>
                <a:t> Calculus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F,W,S (4) </a:t>
              </a:r>
            </a:p>
          </p:txBody>
        </p:sp>
      </p:grpSp>
      <p:sp>
        <p:nvSpPr>
          <p:cNvPr id="3074" name="Oval 2065" descr="40%"/>
          <p:cNvSpPr>
            <a:spLocks noChangeArrowheads="1"/>
          </p:cNvSpPr>
          <p:nvPr/>
        </p:nvSpPr>
        <p:spPr bwMode="auto">
          <a:xfrm>
            <a:off x="1683801" y="4254699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3075" name="Group 2163"/>
          <p:cNvGrpSpPr>
            <a:grpSpLocks/>
          </p:cNvGrpSpPr>
          <p:nvPr/>
        </p:nvGrpSpPr>
        <p:grpSpPr bwMode="auto">
          <a:xfrm>
            <a:off x="-34926" y="1994695"/>
            <a:ext cx="1317625" cy="987425"/>
            <a:chOff x="1950" y="2782"/>
            <a:chExt cx="830" cy="622"/>
          </a:xfrm>
          <a:noFill/>
        </p:grpSpPr>
        <p:sp>
          <p:nvSpPr>
            <p:cNvPr id="3158" name="Rectangle 2168"/>
            <p:cNvSpPr>
              <a:spLocks noChangeArrowheads="1"/>
            </p:cNvSpPr>
            <p:nvPr/>
          </p:nvSpPr>
          <p:spPr bwMode="auto">
            <a:xfrm>
              <a:off x="1950" y="2782"/>
              <a:ext cx="390" cy="13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b="0" dirty="0"/>
                <a:t>MTH  111</a:t>
              </a:r>
            </a:p>
          </p:txBody>
        </p:sp>
        <p:sp>
          <p:nvSpPr>
            <p:cNvPr id="3157" name="Oval 2164" descr="40%"/>
            <p:cNvSpPr>
              <a:spLocks noChangeArrowheads="1"/>
            </p:cNvSpPr>
            <p:nvPr/>
          </p:nvSpPr>
          <p:spPr bwMode="auto">
            <a:xfrm>
              <a:off x="2068" y="2884"/>
              <a:ext cx="712" cy="52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077" name="Rectangle 2050"/>
          <p:cNvSpPr>
            <a:spLocks noChangeArrowheads="1"/>
          </p:cNvSpPr>
          <p:nvPr/>
        </p:nvSpPr>
        <p:spPr bwMode="auto">
          <a:xfrm>
            <a:off x="4403725" y="249872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78" name="Rectangle 2051"/>
          <p:cNvSpPr>
            <a:spLocks noChangeArrowheads="1"/>
          </p:cNvSpPr>
          <p:nvPr/>
        </p:nvSpPr>
        <p:spPr bwMode="auto">
          <a:xfrm>
            <a:off x="4251325" y="517525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45" name="Line 2053"/>
          <p:cNvSpPr>
            <a:spLocks noChangeShapeType="1"/>
          </p:cNvSpPr>
          <p:nvPr/>
        </p:nvSpPr>
        <p:spPr bwMode="auto">
          <a:xfrm>
            <a:off x="6350" y="910231"/>
            <a:ext cx="897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6" name="Rectangle 2054"/>
          <p:cNvSpPr>
            <a:spLocks noChangeArrowheads="1"/>
          </p:cNvSpPr>
          <p:nvPr/>
        </p:nvSpPr>
        <p:spPr bwMode="auto">
          <a:xfrm>
            <a:off x="1292225" y="300240"/>
            <a:ext cx="16859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FIRST YEAR</a:t>
            </a:r>
          </a:p>
        </p:txBody>
      </p:sp>
      <p:sp>
        <p:nvSpPr>
          <p:cNvPr id="3147" name="Rectangle 2055"/>
          <p:cNvSpPr>
            <a:spLocks noChangeArrowheads="1"/>
          </p:cNvSpPr>
          <p:nvPr/>
        </p:nvSpPr>
        <p:spPr bwMode="auto">
          <a:xfrm>
            <a:off x="6091238" y="300240"/>
            <a:ext cx="15335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SECOND YEAR</a:t>
            </a:r>
          </a:p>
        </p:txBody>
      </p:sp>
      <p:sp>
        <p:nvSpPr>
          <p:cNvPr id="3148" name="Rectangle 2056"/>
          <p:cNvSpPr>
            <a:spLocks noChangeArrowheads="1"/>
          </p:cNvSpPr>
          <p:nvPr/>
        </p:nvSpPr>
        <p:spPr bwMode="auto">
          <a:xfrm>
            <a:off x="4872038" y="603655"/>
            <a:ext cx="8477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Fall</a:t>
            </a:r>
          </a:p>
        </p:txBody>
      </p:sp>
      <p:sp>
        <p:nvSpPr>
          <p:cNvPr id="3149" name="Rectangle 2057"/>
          <p:cNvSpPr>
            <a:spLocks noChangeArrowheads="1"/>
          </p:cNvSpPr>
          <p:nvPr/>
        </p:nvSpPr>
        <p:spPr bwMode="auto">
          <a:xfrm>
            <a:off x="1749425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Winter</a:t>
            </a:r>
          </a:p>
        </p:txBody>
      </p:sp>
      <p:sp>
        <p:nvSpPr>
          <p:cNvPr id="3150" name="Rectangle 2058"/>
          <p:cNvSpPr>
            <a:spLocks noChangeArrowheads="1"/>
          </p:cNvSpPr>
          <p:nvPr/>
        </p:nvSpPr>
        <p:spPr bwMode="auto">
          <a:xfrm>
            <a:off x="3349625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Spring</a:t>
            </a:r>
          </a:p>
        </p:txBody>
      </p:sp>
      <p:sp>
        <p:nvSpPr>
          <p:cNvPr id="3151" name="Rectangle 2059"/>
          <p:cNvSpPr>
            <a:spLocks noChangeArrowheads="1"/>
          </p:cNvSpPr>
          <p:nvPr/>
        </p:nvSpPr>
        <p:spPr bwMode="auto">
          <a:xfrm>
            <a:off x="225425" y="603655"/>
            <a:ext cx="8477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Fall</a:t>
            </a:r>
          </a:p>
        </p:txBody>
      </p:sp>
      <p:sp>
        <p:nvSpPr>
          <p:cNvPr id="3152" name="Rectangle 2060"/>
          <p:cNvSpPr>
            <a:spLocks noChangeArrowheads="1"/>
          </p:cNvSpPr>
          <p:nvPr/>
        </p:nvSpPr>
        <p:spPr bwMode="auto">
          <a:xfrm>
            <a:off x="6396038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Winter</a:t>
            </a:r>
          </a:p>
        </p:txBody>
      </p:sp>
      <p:sp>
        <p:nvSpPr>
          <p:cNvPr id="3153" name="Rectangle 2061"/>
          <p:cNvSpPr>
            <a:spLocks noChangeArrowheads="1"/>
          </p:cNvSpPr>
          <p:nvPr/>
        </p:nvSpPr>
        <p:spPr bwMode="auto">
          <a:xfrm>
            <a:off x="7920038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Spring</a:t>
            </a:r>
          </a:p>
        </p:txBody>
      </p:sp>
      <p:sp>
        <p:nvSpPr>
          <p:cNvPr id="3154" name="Line 2062"/>
          <p:cNvSpPr>
            <a:spLocks noChangeShapeType="1"/>
          </p:cNvSpPr>
          <p:nvPr/>
        </p:nvSpPr>
        <p:spPr bwMode="auto">
          <a:xfrm>
            <a:off x="4572000" y="916552"/>
            <a:ext cx="0" cy="534137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5" name="Rectangle 2063"/>
          <p:cNvSpPr>
            <a:spLocks noChangeArrowheads="1"/>
          </p:cNvSpPr>
          <p:nvPr/>
        </p:nvSpPr>
        <p:spPr bwMode="auto">
          <a:xfrm>
            <a:off x="2968625" y="-3175"/>
            <a:ext cx="4019550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600" u="sng" dirty="0"/>
              <a:t>NUCLEAR MATERIALS</a:t>
            </a:r>
          </a:p>
        </p:txBody>
      </p:sp>
      <p:grpSp>
        <p:nvGrpSpPr>
          <p:cNvPr id="3080" name="Group 2064"/>
          <p:cNvGrpSpPr>
            <a:grpSpLocks/>
          </p:cNvGrpSpPr>
          <p:nvPr/>
        </p:nvGrpSpPr>
        <p:grpSpPr bwMode="auto">
          <a:xfrm>
            <a:off x="1677988" y="1038227"/>
            <a:ext cx="1130300" cy="892176"/>
            <a:chOff x="1060" y="682"/>
            <a:chExt cx="712" cy="562"/>
          </a:xfrm>
        </p:grpSpPr>
        <p:sp>
          <p:nvSpPr>
            <p:cNvPr id="3143" name="Oval 2065" descr="40%"/>
            <p:cNvSpPr>
              <a:spLocks noChangeArrowheads="1"/>
            </p:cNvSpPr>
            <p:nvPr/>
          </p:nvSpPr>
          <p:spPr bwMode="auto">
            <a:xfrm>
              <a:off x="1060" y="724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44" name="Rectangle 2066"/>
            <p:cNvSpPr>
              <a:spLocks noChangeArrowheads="1"/>
            </p:cNvSpPr>
            <p:nvPr/>
          </p:nvSpPr>
          <p:spPr bwMode="auto">
            <a:xfrm>
              <a:off x="1060" y="682"/>
              <a:ext cx="712" cy="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ts val="0"/>
                </a:spcBef>
                <a:buSzTx/>
                <a:buFontTx/>
                <a:buNone/>
              </a:pPr>
              <a:br>
                <a:rPr lang="en-US" altLang="en-US" sz="1300" dirty="0"/>
              </a:br>
              <a:r>
                <a:rPr lang="en-US" altLang="en-US" sz="1300" dirty="0"/>
                <a:t>ENGR 102</a:t>
              </a:r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1100" dirty="0"/>
                <a:t>Orientation II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W (3)</a:t>
              </a:r>
            </a:p>
          </p:txBody>
        </p:sp>
      </p:grpSp>
      <p:sp>
        <p:nvSpPr>
          <p:cNvPr id="3081" name="Oval 2068"/>
          <p:cNvSpPr>
            <a:spLocks noChangeArrowheads="1"/>
          </p:cNvSpPr>
          <p:nvPr/>
        </p:nvSpPr>
        <p:spPr bwMode="auto">
          <a:xfrm>
            <a:off x="1735138" y="2145507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83" name="Oval 2077" descr="40%"/>
          <p:cNvSpPr>
            <a:spLocks noChangeArrowheads="1"/>
          </p:cNvSpPr>
          <p:nvPr/>
        </p:nvSpPr>
        <p:spPr bwMode="auto">
          <a:xfrm>
            <a:off x="111074" y="4227512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3084" name="Group 2091"/>
          <p:cNvGrpSpPr>
            <a:grpSpLocks/>
          </p:cNvGrpSpPr>
          <p:nvPr/>
        </p:nvGrpSpPr>
        <p:grpSpPr bwMode="auto">
          <a:xfrm>
            <a:off x="84138" y="989727"/>
            <a:ext cx="1152525" cy="1044575"/>
            <a:chOff x="48" y="626"/>
            <a:chExt cx="726" cy="658"/>
          </a:xfrm>
        </p:grpSpPr>
        <p:sp>
          <p:nvSpPr>
            <p:cNvPr id="3140" name="Oval 2092" descr="Outlined diamond"/>
            <p:cNvSpPr>
              <a:spLocks noChangeArrowheads="1"/>
            </p:cNvSpPr>
            <p:nvPr/>
          </p:nvSpPr>
          <p:spPr bwMode="auto">
            <a:xfrm>
              <a:off x="52" y="724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41" name="Rectangle 2093"/>
            <p:cNvSpPr>
              <a:spLocks noChangeArrowheads="1"/>
            </p:cNvSpPr>
            <p:nvPr/>
          </p:nvSpPr>
          <p:spPr bwMode="auto">
            <a:xfrm>
              <a:off x="48" y="626"/>
              <a:ext cx="726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ts val="0"/>
                </a:spcBef>
                <a:buSzTx/>
                <a:buFontTx/>
                <a:buNone/>
              </a:pPr>
              <a:br>
                <a:rPr lang="en-US" altLang="en-US" sz="1300" dirty="0"/>
              </a:br>
              <a:r>
                <a:rPr lang="en-US" altLang="en-US" sz="1300" dirty="0"/>
                <a:t>ENGR 110/115</a:t>
              </a:r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1100" dirty="0"/>
                <a:t>Orientation I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 (3)</a:t>
              </a:r>
            </a:p>
          </p:txBody>
        </p:sp>
      </p:grpSp>
      <p:sp>
        <p:nvSpPr>
          <p:cNvPr id="3086" name="Oval 2108" descr="Outlined diamond"/>
          <p:cNvSpPr>
            <a:spLocks noChangeArrowheads="1"/>
          </p:cNvSpPr>
          <p:nvPr/>
        </p:nvSpPr>
        <p:spPr bwMode="auto">
          <a:xfrm>
            <a:off x="6323013" y="1104900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37" name="Rectangle 2138"/>
          <p:cNvSpPr>
            <a:spLocks noChangeArrowheads="1"/>
          </p:cNvSpPr>
          <p:nvPr/>
        </p:nvSpPr>
        <p:spPr bwMode="auto">
          <a:xfrm>
            <a:off x="2466762" y="6322418"/>
            <a:ext cx="5986463" cy="496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15000"/>
              </a:spcBef>
              <a:buSzTx/>
              <a:buFontTx/>
              <a:buNone/>
            </a:pPr>
            <a:r>
              <a:rPr lang="en-US" altLang="en-US" sz="800" dirty="0"/>
              <a:t>(       )    </a:t>
            </a:r>
            <a:r>
              <a:rPr lang="en-US" altLang="en-US" sz="800" b="0" dirty="0"/>
              <a:t>The number within the parenthesis represent the credits of the course.</a:t>
            </a:r>
          </a:p>
          <a:p>
            <a:pPr>
              <a:spcBef>
                <a:spcPct val="15000"/>
              </a:spcBef>
              <a:buSzTx/>
              <a:buFontTx/>
              <a:buNone/>
            </a:pPr>
            <a:r>
              <a:rPr lang="en-US" altLang="en-US" sz="800" dirty="0"/>
              <a:t>F, W,S:  </a:t>
            </a:r>
            <a:r>
              <a:rPr lang="en-US" altLang="en-US" sz="800" b="0" dirty="0"/>
              <a:t>Represents the  term the course is offered </a:t>
            </a:r>
            <a:r>
              <a:rPr lang="en-US" altLang="en-US" sz="800" dirty="0"/>
              <a:t>(F</a:t>
            </a:r>
            <a:r>
              <a:rPr lang="en-US" altLang="en-US" sz="800" b="0" dirty="0"/>
              <a:t>all, </a:t>
            </a:r>
            <a:r>
              <a:rPr lang="en-US" altLang="en-US" sz="800" dirty="0"/>
              <a:t>W</a:t>
            </a:r>
            <a:r>
              <a:rPr lang="en-US" altLang="en-US" sz="800" b="0" dirty="0"/>
              <a:t>inter and </a:t>
            </a:r>
            <a:r>
              <a:rPr lang="en-US" altLang="en-US" sz="800" dirty="0"/>
              <a:t>S</a:t>
            </a:r>
            <a:r>
              <a:rPr lang="en-US" altLang="en-US" sz="800" b="0" dirty="0"/>
              <a:t>pring term respectively).</a:t>
            </a:r>
          </a:p>
          <a:p>
            <a:pPr>
              <a:spcBef>
                <a:spcPct val="15000"/>
              </a:spcBef>
              <a:buSzTx/>
              <a:buFontTx/>
              <a:buNone/>
            </a:pPr>
            <a:endParaRPr lang="en-US" altLang="en-US" sz="800" b="0" dirty="0"/>
          </a:p>
        </p:txBody>
      </p:sp>
      <p:sp>
        <p:nvSpPr>
          <p:cNvPr id="3093" name="Text Box 2199"/>
          <p:cNvSpPr txBox="1">
            <a:spLocks noChangeArrowheads="1"/>
          </p:cNvSpPr>
          <p:nvPr/>
        </p:nvSpPr>
        <p:spPr bwMode="auto">
          <a:xfrm>
            <a:off x="106363" y="6583363"/>
            <a:ext cx="11350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sz="900" b="0" dirty="0">
                <a:latin typeface="Times New Roman"/>
                <a:cs typeface="Times New Roman"/>
              </a:rPr>
              <a:t>January 2025</a:t>
            </a:r>
          </a:p>
        </p:txBody>
      </p:sp>
      <p:grpSp>
        <p:nvGrpSpPr>
          <p:cNvPr id="3095" name="Group 2250"/>
          <p:cNvGrpSpPr>
            <a:grpSpLocks/>
          </p:cNvGrpSpPr>
          <p:nvPr/>
        </p:nvGrpSpPr>
        <p:grpSpPr bwMode="auto">
          <a:xfrm>
            <a:off x="3263901" y="1031876"/>
            <a:ext cx="1189038" cy="1044575"/>
            <a:chOff x="2061" y="677"/>
            <a:chExt cx="749" cy="658"/>
          </a:xfrm>
        </p:grpSpPr>
        <p:sp>
          <p:nvSpPr>
            <p:cNvPr id="3132" name="Oval 2210"/>
            <p:cNvSpPr>
              <a:spLocks noChangeArrowheads="1"/>
            </p:cNvSpPr>
            <p:nvPr/>
          </p:nvSpPr>
          <p:spPr bwMode="auto">
            <a:xfrm>
              <a:off x="2061" y="725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33" name="Rectangle 2211"/>
            <p:cNvSpPr>
              <a:spLocks noChangeArrowheads="1"/>
            </p:cNvSpPr>
            <p:nvPr/>
          </p:nvSpPr>
          <p:spPr bwMode="auto">
            <a:xfrm>
              <a:off x="2084" y="677"/>
              <a:ext cx="726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endParaRPr lang="en-US" altLang="en-US" sz="900" dirty="0"/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1300" dirty="0"/>
                <a:t>ENGR 103</a:t>
              </a:r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1100" dirty="0"/>
                <a:t>Orientation III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S (3)</a:t>
              </a:r>
            </a:p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endParaRPr lang="en-US" altLang="en-US" sz="800" dirty="0"/>
            </a:p>
          </p:txBody>
        </p:sp>
      </p:grpSp>
      <p:sp>
        <p:nvSpPr>
          <p:cNvPr id="3098" name="Oval 2096" descr="40%"/>
          <p:cNvSpPr>
            <a:spLocks noChangeArrowheads="1"/>
          </p:cNvSpPr>
          <p:nvPr/>
        </p:nvSpPr>
        <p:spPr bwMode="auto">
          <a:xfrm>
            <a:off x="3258626" y="2162175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05" name="Rectangle 2078"/>
          <p:cNvSpPr>
            <a:spLocks noChangeArrowheads="1"/>
          </p:cNvSpPr>
          <p:nvPr/>
        </p:nvSpPr>
        <p:spPr bwMode="auto">
          <a:xfrm>
            <a:off x="123263" y="4294981"/>
            <a:ext cx="1112838" cy="690562"/>
          </a:xfrm>
          <a:prstGeom prst="rect">
            <a:avLst/>
          </a:prstGeom>
          <a:noFill/>
          <a:ln>
            <a:noFill/>
          </a:ln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WR 121Z</a:t>
            </a:r>
            <a:br>
              <a:rPr lang="en-US" altLang="en-US" sz="1300" dirty="0"/>
            </a:br>
            <a:r>
              <a:rPr lang="en-US" altLang="en-US" sz="900" dirty="0"/>
              <a:t>English</a:t>
            </a:r>
            <a:br>
              <a:rPr lang="en-US" altLang="en-US" sz="900" dirty="0"/>
            </a:br>
            <a:r>
              <a:rPr lang="en-US" altLang="en-US" sz="900" dirty="0"/>
              <a:t>Composition  </a:t>
            </a:r>
            <a:r>
              <a:rPr lang="en-US" altLang="en-US" sz="800" dirty="0"/>
              <a:t>F,W,S (4) </a:t>
            </a:r>
          </a:p>
        </p:txBody>
      </p:sp>
      <p:sp>
        <p:nvSpPr>
          <p:cNvPr id="3106" name="Rectangle 2081"/>
          <p:cNvSpPr>
            <a:spLocks noChangeArrowheads="1"/>
          </p:cNvSpPr>
          <p:nvPr/>
        </p:nvSpPr>
        <p:spPr bwMode="auto">
          <a:xfrm>
            <a:off x="1672716" y="4230771"/>
            <a:ext cx="1141412" cy="87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250" dirty="0"/>
              <a:t>COMM 111Z/114</a:t>
            </a:r>
            <a:br>
              <a:rPr lang="en-US" altLang="en-US" sz="1300" dirty="0"/>
            </a:br>
            <a:r>
              <a:rPr lang="en-US" altLang="en-US" sz="900" dirty="0"/>
              <a:t>Speech 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F,W,S (4/3) </a:t>
            </a:r>
          </a:p>
        </p:txBody>
      </p:sp>
      <p:sp>
        <p:nvSpPr>
          <p:cNvPr id="3107" name="Rectangle 2165"/>
          <p:cNvSpPr>
            <a:spLocks noChangeArrowheads="1"/>
          </p:cNvSpPr>
          <p:nvPr/>
        </p:nvSpPr>
        <p:spPr bwMode="auto">
          <a:xfrm>
            <a:off x="3257550" y="4433888"/>
            <a:ext cx="11525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endParaRPr lang="en-US" altLang="en-US" sz="800"/>
          </a:p>
        </p:txBody>
      </p:sp>
      <p:sp>
        <p:nvSpPr>
          <p:cNvPr id="3115" name="Rectangle 2072"/>
          <p:cNvSpPr>
            <a:spLocks noChangeArrowheads="1"/>
          </p:cNvSpPr>
          <p:nvPr/>
        </p:nvSpPr>
        <p:spPr bwMode="auto">
          <a:xfrm>
            <a:off x="146051" y="2267745"/>
            <a:ext cx="1152525" cy="612775"/>
          </a:xfrm>
          <a:prstGeom prst="rect">
            <a:avLst/>
          </a:prstGeom>
          <a:noFill/>
          <a:ln>
            <a:noFill/>
          </a:ln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CH 201/204</a:t>
            </a:r>
            <a:br>
              <a:rPr lang="en-US" altLang="en-US" sz="1300" dirty="0"/>
            </a:br>
            <a:r>
              <a:rPr lang="en-US" altLang="en-US" sz="900" dirty="0"/>
              <a:t>Chemistry 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F, </a:t>
            </a:r>
            <a:r>
              <a:rPr lang="en-US" altLang="en-US" sz="800"/>
              <a:t>W (4)</a:t>
            </a:r>
            <a:endParaRPr lang="en-US" altLang="en-US" sz="800" dirty="0"/>
          </a:p>
        </p:txBody>
      </p:sp>
      <p:sp>
        <p:nvSpPr>
          <p:cNvPr id="3116" name="Rectangle 2"/>
          <p:cNvSpPr>
            <a:spLocks noChangeArrowheads="1"/>
          </p:cNvSpPr>
          <p:nvPr/>
        </p:nvSpPr>
        <p:spPr bwMode="auto">
          <a:xfrm>
            <a:off x="1724026" y="2251870"/>
            <a:ext cx="1141412" cy="6619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CH 202</a:t>
            </a:r>
            <a:br>
              <a:rPr lang="en-US" altLang="en-US" sz="2400" dirty="0"/>
            </a:br>
            <a:r>
              <a:rPr lang="en-US" altLang="en-US" sz="900" dirty="0"/>
              <a:t>Chemistry</a:t>
            </a:r>
            <a:r>
              <a:rPr lang="en-US" altLang="en-US" sz="1200" dirty="0"/>
              <a:t> 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W, S (3)</a:t>
            </a:r>
          </a:p>
        </p:txBody>
      </p:sp>
      <p:sp>
        <p:nvSpPr>
          <p:cNvPr id="3117" name="Rectangle 2141"/>
          <p:cNvSpPr>
            <a:spLocks noChangeArrowheads="1"/>
          </p:cNvSpPr>
          <p:nvPr/>
        </p:nvSpPr>
        <p:spPr bwMode="auto">
          <a:xfrm>
            <a:off x="3253299" y="2186997"/>
            <a:ext cx="11525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MTH 254</a:t>
            </a:r>
            <a:br>
              <a:rPr lang="en-US" altLang="en-US" sz="1300" dirty="0"/>
            </a:br>
            <a:r>
              <a:rPr lang="en-US" altLang="en-US" sz="900" dirty="0"/>
              <a:t>Vector</a:t>
            </a:r>
            <a:br>
              <a:rPr lang="en-US" altLang="en-US" sz="900" dirty="0"/>
            </a:br>
            <a:r>
              <a:rPr lang="en-US" altLang="en-US" sz="900" dirty="0"/>
              <a:t> Calculus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F,W,S (4) </a:t>
            </a:r>
          </a:p>
        </p:txBody>
      </p:sp>
      <p:sp>
        <p:nvSpPr>
          <p:cNvPr id="3118" name="Oval 2089" descr="40%"/>
          <p:cNvSpPr>
            <a:spLocks noChangeArrowheads="1"/>
          </p:cNvSpPr>
          <p:nvPr/>
        </p:nvSpPr>
        <p:spPr bwMode="auto">
          <a:xfrm>
            <a:off x="7866063" y="4318443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2" name="Oval 2089" descr="40%"/>
          <p:cNvSpPr>
            <a:spLocks noChangeArrowheads="1"/>
          </p:cNvSpPr>
          <p:nvPr/>
        </p:nvSpPr>
        <p:spPr bwMode="auto">
          <a:xfrm>
            <a:off x="7907338" y="2170113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6" name="Rectangle 4"/>
          <p:cNvSpPr>
            <a:spLocks noChangeArrowheads="1"/>
          </p:cNvSpPr>
          <p:nvPr/>
        </p:nvSpPr>
        <p:spPr bwMode="auto">
          <a:xfrm>
            <a:off x="2881717" y="1842345"/>
            <a:ext cx="574270" cy="4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3131" name="Rectangle 4"/>
          <p:cNvSpPr>
            <a:spLocks noChangeArrowheads="1"/>
          </p:cNvSpPr>
          <p:nvPr/>
        </p:nvSpPr>
        <p:spPr bwMode="auto">
          <a:xfrm>
            <a:off x="1236663" y="1514475"/>
            <a:ext cx="512762" cy="392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4" name="Rectangle 2069"/>
          <p:cNvSpPr>
            <a:spLocks noChangeArrowheads="1"/>
          </p:cNvSpPr>
          <p:nvPr/>
        </p:nvSpPr>
        <p:spPr bwMode="auto">
          <a:xfrm>
            <a:off x="3259839" y="4305435"/>
            <a:ext cx="1152525" cy="512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300"/>
              </a:spcAft>
              <a:buSzTx/>
              <a:buFontTx/>
              <a:buNone/>
            </a:pPr>
            <a:r>
              <a:rPr lang="en-US" altLang="en-US" sz="1300" dirty="0"/>
              <a:t>Free Elect </a:t>
            </a:r>
          </a:p>
          <a:p>
            <a:pPr algn="ctr">
              <a:spcBef>
                <a:spcPct val="50000"/>
              </a:spcBef>
              <a:spcAft>
                <a:spcPts val="300"/>
              </a:spcAft>
              <a:buSzTx/>
              <a:buFontTx/>
              <a:buNone/>
            </a:pPr>
            <a:r>
              <a:rPr lang="en-US" altLang="en-US" sz="800" dirty="0"/>
              <a:t>F,W,S (3) </a:t>
            </a:r>
          </a:p>
        </p:txBody>
      </p:sp>
      <p:sp>
        <p:nvSpPr>
          <p:cNvPr id="85" name="Oval 2140" descr="40%"/>
          <p:cNvSpPr>
            <a:spLocks noChangeArrowheads="1"/>
          </p:cNvSpPr>
          <p:nvPr/>
        </p:nvSpPr>
        <p:spPr bwMode="auto">
          <a:xfrm>
            <a:off x="4740276" y="3240880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MTH 256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Differential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Equations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F, W, S (4)</a:t>
            </a:r>
          </a:p>
        </p:txBody>
      </p:sp>
      <p:sp>
        <p:nvSpPr>
          <p:cNvPr id="109" name="Oval 2077" descr="40%"/>
          <p:cNvSpPr>
            <a:spLocks noChangeArrowheads="1"/>
          </p:cNvSpPr>
          <p:nvPr/>
        </p:nvSpPr>
        <p:spPr bwMode="auto">
          <a:xfrm>
            <a:off x="6349999" y="3241108"/>
            <a:ext cx="1141413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SzTx/>
              <a:buFontTx/>
              <a:buNone/>
            </a:pPr>
            <a:r>
              <a:rPr lang="en-US" altLang="en-US" sz="1300" dirty="0"/>
              <a:t>NSE 321 </a:t>
            </a:r>
            <a:r>
              <a:rPr lang="en-US" altLang="en-US" sz="900" dirty="0"/>
              <a:t>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SzTx/>
              <a:buFontTx/>
              <a:buNone/>
            </a:pPr>
            <a:r>
              <a:rPr lang="en-US" altLang="en-US" sz="800" dirty="0"/>
              <a:t>Intro </a:t>
            </a:r>
            <a:r>
              <a:rPr lang="en-US" altLang="en-US" sz="800" dirty="0" err="1"/>
              <a:t>Nuc</a:t>
            </a:r>
            <a:r>
              <a:rPr lang="en-US" altLang="en-US" sz="800" dirty="0"/>
              <a:t> Materials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SzTx/>
              <a:buFontTx/>
              <a:buNone/>
            </a:pPr>
            <a:endParaRPr lang="en-US" altLang="en-US" sz="800" dirty="0"/>
          </a:p>
          <a:p>
            <a:pPr algn="ctr">
              <a:spcBef>
                <a:spcPts val="0"/>
              </a:spcBef>
              <a:spcAft>
                <a:spcPts val="0"/>
              </a:spcAft>
              <a:buSzTx/>
              <a:buFontTx/>
              <a:buNone/>
            </a:pPr>
            <a:r>
              <a:rPr lang="en-US" altLang="en-US" sz="800" dirty="0"/>
              <a:t>W (3)</a:t>
            </a:r>
          </a:p>
        </p:txBody>
      </p:sp>
      <p:sp>
        <p:nvSpPr>
          <p:cNvPr id="110" name="Rectangle 2255"/>
          <p:cNvSpPr>
            <a:spLocks noChangeArrowheads="1"/>
          </p:cNvSpPr>
          <p:nvPr/>
        </p:nvSpPr>
        <p:spPr bwMode="auto">
          <a:xfrm>
            <a:off x="5953857" y="3119989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MTH 252</a:t>
            </a:r>
          </a:p>
        </p:txBody>
      </p:sp>
      <p:sp>
        <p:nvSpPr>
          <p:cNvPr id="115" name="Oval 2089" descr="40%"/>
          <p:cNvSpPr>
            <a:spLocks noChangeArrowheads="1"/>
          </p:cNvSpPr>
          <p:nvPr/>
        </p:nvSpPr>
        <p:spPr bwMode="auto">
          <a:xfrm>
            <a:off x="7904163" y="3224735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7" name="Rectangle 6"/>
          <p:cNvSpPr/>
          <p:nvPr/>
        </p:nvSpPr>
        <p:spPr>
          <a:xfrm>
            <a:off x="7940147" y="3215449"/>
            <a:ext cx="108055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200" dirty="0"/>
              <a:t>NSE 281   </a:t>
            </a:r>
            <a:r>
              <a:rPr lang="en-US" altLang="en-US" sz="900" dirty="0"/>
              <a:t>Intro Health Physics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000" dirty="0"/>
              <a:t>S(3)</a:t>
            </a:r>
            <a:endParaRPr lang="en-US" altLang="en-US" sz="1100" dirty="0"/>
          </a:p>
        </p:txBody>
      </p:sp>
      <p:sp>
        <p:nvSpPr>
          <p:cNvPr id="8" name="Rectangle 7"/>
          <p:cNvSpPr/>
          <p:nvPr/>
        </p:nvSpPr>
        <p:spPr>
          <a:xfrm>
            <a:off x="7521427" y="4240939"/>
            <a:ext cx="67742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235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04163" y="4342546"/>
            <a:ext cx="1062037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Tx/>
              <a:buFontTx/>
              <a:buNone/>
            </a:pPr>
            <a:r>
              <a:rPr lang="en-US" altLang="en-US" sz="1200" dirty="0"/>
              <a:t>NSE 351</a:t>
            </a:r>
          </a:p>
          <a:p>
            <a:pPr algn="ctr">
              <a:spcAft>
                <a:spcPts val="600"/>
              </a:spcAft>
              <a:buSzTx/>
              <a:buFontTx/>
              <a:buNone/>
            </a:pPr>
            <a:r>
              <a:rPr lang="en-US" altLang="en-US" sz="1000" dirty="0"/>
              <a:t>Intro </a:t>
            </a:r>
            <a:r>
              <a:rPr lang="en-US" altLang="en-US" sz="1000" dirty="0" err="1"/>
              <a:t>Nuc</a:t>
            </a:r>
            <a:r>
              <a:rPr lang="en-US" altLang="en-US" sz="1000" dirty="0"/>
              <a:t> Reactor Physics</a:t>
            </a:r>
          </a:p>
          <a:p>
            <a:pPr algn="ctr">
              <a:buSzTx/>
              <a:buFontTx/>
              <a:buNone/>
            </a:pPr>
            <a:r>
              <a:rPr lang="en-US" altLang="en-US" sz="850" dirty="0"/>
              <a:t>S (3)</a:t>
            </a:r>
          </a:p>
        </p:txBody>
      </p:sp>
      <p:sp>
        <p:nvSpPr>
          <p:cNvPr id="124" name="Oval 2140" descr="40%"/>
          <p:cNvSpPr>
            <a:spLocks noChangeArrowheads="1"/>
          </p:cNvSpPr>
          <p:nvPr/>
        </p:nvSpPr>
        <p:spPr bwMode="auto">
          <a:xfrm>
            <a:off x="4767058" y="1109982"/>
            <a:ext cx="1159335" cy="802956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PH 212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100" dirty="0"/>
              <a:t>Physics w/Calc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F, W (3)</a:t>
            </a:r>
          </a:p>
        </p:txBody>
      </p:sp>
      <p:sp>
        <p:nvSpPr>
          <p:cNvPr id="91" name="Oval 2140" descr="40%"/>
          <p:cNvSpPr>
            <a:spLocks noChangeArrowheads="1"/>
          </p:cNvSpPr>
          <p:nvPr/>
        </p:nvSpPr>
        <p:spPr bwMode="auto">
          <a:xfrm>
            <a:off x="3245470" y="4234384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5" name="Rectangle 2141"/>
          <p:cNvSpPr>
            <a:spLocks noChangeArrowheads="1"/>
          </p:cNvSpPr>
          <p:nvPr/>
        </p:nvSpPr>
        <p:spPr bwMode="auto">
          <a:xfrm>
            <a:off x="3257550" y="3310858"/>
            <a:ext cx="1152525" cy="68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PH 211</a:t>
            </a:r>
            <a:br>
              <a:rPr lang="en-US" altLang="en-US" sz="1300" dirty="0"/>
            </a:br>
            <a:r>
              <a:rPr lang="en-US" altLang="en-US" sz="900" dirty="0"/>
              <a:t>Physics w/ Calculus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F,S (4) </a:t>
            </a:r>
          </a:p>
        </p:txBody>
      </p:sp>
      <p:sp>
        <p:nvSpPr>
          <p:cNvPr id="97" name="Rectangle 2255"/>
          <p:cNvSpPr>
            <a:spLocks noChangeArrowheads="1"/>
          </p:cNvSpPr>
          <p:nvPr/>
        </p:nvSpPr>
        <p:spPr bwMode="auto">
          <a:xfrm>
            <a:off x="2674200" y="2995138"/>
            <a:ext cx="1014413" cy="33598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  <a:defRPr/>
            </a:pPr>
            <a:r>
              <a:rPr lang="en-US" altLang="en-US" sz="800" b="0" dirty="0"/>
              <a:t>MTH 251</a:t>
            </a:r>
          </a:p>
          <a:p>
            <a:pPr algn="ctr">
              <a:spcBef>
                <a:spcPts val="0"/>
              </a:spcBef>
              <a:buSzTx/>
              <a:buFontTx/>
              <a:buNone/>
              <a:defRPr/>
            </a:pPr>
            <a:r>
              <a:rPr lang="en-US" altLang="en-US" sz="800" b="0" dirty="0"/>
              <a:t>Co-</a:t>
            </a:r>
            <a:r>
              <a:rPr lang="en-US" altLang="en-US" sz="800" b="0" dirty="0" err="1"/>
              <a:t>req</a:t>
            </a:r>
            <a:r>
              <a:rPr lang="en-US" altLang="en-US" sz="800" b="0" dirty="0"/>
              <a:t>: MTH 252</a:t>
            </a:r>
          </a:p>
        </p:txBody>
      </p:sp>
      <p:sp>
        <p:nvSpPr>
          <p:cNvPr id="101" name="Rectangle 2255"/>
          <p:cNvSpPr>
            <a:spLocks noChangeArrowheads="1"/>
          </p:cNvSpPr>
          <p:nvPr/>
        </p:nvSpPr>
        <p:spPr bwMode="auto">
          <a:xfrm>
            <a:off x="2729813" y="2042611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MTH 252</a:t>
            </a:r>
            <a:endParaRPr lang="en-US" altLang="en-US" sz="800" b="0" dirty="0"/>
          </a:p>
        </p:txBody>
      </p:sp>
      <p:sp>
        <p:nvSpPr>
          <p:cNvPr id="102" name="Oval 2140" descr="40%"/>
          <p:cNvSpPr>
            <a:spLocks noChangeArrowheads="1"/>
          </p:cNvSpPr>
          <p:nvPr/>
        </p:nvSpPr>
        <p:spPr bwMode="auto">
          <a:xfrm>
            <a:off x="4740276" y="4293099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Arts &amp; Hum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General </a:t>
            </a:r>
            <a:r>
              <a:rPr lang="en-US" altLang="en-US" sz="800" dirty="0"/>
              <a:t>(3)</a:t>
            </a:r>
          </a:p>
        </p:txBody>
      </p:sp>
      <p:sp>
        <p:nvSpPr>
          <p:cNvPr id="105" name="Rectangle 2255"/>
          <p:cNvSpPr>
            <a:spLocks noChangeArrowheads="1"/>
          </p:cNvSpPr>
          <p:nvPr/>
        </p:nvSpPr>
        <p:spPr bwMode="auto">
          <a:xfrm>
            <a:off x="4328649" y="1000767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  <a:defRPr/>
            </a:pPr>
            <a:r>
              <a:rPr lang="en-US" altLang="en-US" sz="800" b="0" dirty="0"/>
              <a:t>PH 211</a:t>
            </a:r>
          </a:p>
        </p:txBody>
      </p:sp>
      <p:sp>
        <p:nvSpPr>
          <p:cNvPr id="108" name="Oval 2140" descr="40%"/>
          <p:cNvSpPr>
            <a:spLocks noChangeArrowheads="1"/>
          </p:cNvSpPr>
          <p:nvPr/>
        </p:nvSpPr>
        <p:spPr bwMode="auto">
          <a:xfrm>
            <a:off x="6303169" y="4293098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PH 213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Physics w/ Calculus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W,S (4)</a:t>
            </a:r>
          </a:p>
        </p:txBody>
      </p:sp>
      <p:sp>
        <p:nvSpPr>
          <p:cNvPr id="116" name="Rectangle 2255"/>
          <p:cNvSpPr>
            <a:spLocks noChangeArrowheads="1"/>
          </p:cNvSpPr>
          <p:nvPr/>
        </p:nvSpPr>
        <p:spPr bwMode="auto">
          <a:xfrm>
            <a:off x="5822666" y="4220047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PH 212</a:t>
            </a:r>
          </a:p>
        </p:txBody>
      </p:sp>
      <p:sp>
        <p:nvSpPr>
          <p:cNvPr id="117" name="Oval 2140" descr="40%"/>
          <p:cNvSpPr>
            <a:spLocks noChangeArrowheads="1"/>
          </p:cNvSpPr>
          <p:nvPr/>
        </p:nvSpPr>
        <p:spPr bwMode="auto">
          <a:xfrm>
            <a:off x="7860141" y="1147796"/>
            <a:ext cx="1159335" cy="802956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236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 err="1"/>
              <a:t>Nuc</a:t>
            </a:r>
            <a:r>
              <a:rPr lang="en-US" altLang="en-US" sz="900" dirty="0"/>
              <a:t> Radiation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 Detection &amp;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Instrumentation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S (4)</a:t>
            </a:r>
          </a:p>
        </p:txBody>
      </p:sp>
      <p:sp>
        <p:nvSpPr>
          <p:cNvPr id="113" name="Oval 2089" descr="40%"/>
          <p:cNvSpPr>
            <a:spLocks noChangeArrowheads="1"/>
          </p:cNvSpPr>
          <p:nvPr/>
        </p:nvSpPr>
        <p:spPr bwMode="auto">
          <a:xfrm>
            <a:off x="7893050" y="5268860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" name="Rectangle 2"/>
          <p:cNvSpPr/>
          <p:nvPr/>
        </p:nvSpPr>
        <p:spPr>
          <a:xfrm>
            <a:off x="7817897" y="5342768"/>
            <a:ext cx="1302829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spcAft>
                <a:spcPts val="600"/>
              </a:spcAft>
            </a:pPr>
            <a:r>
              <a:rPr lang="en-US" altLang="en-US" sz="1300" dirty="0">
                <a:solidFill>
                  <a:srgbClr val="000000"/>
                </a:solidFill>
              </a:rPr>
              <a:t>Arts &amp; Hum</a:t>
            </a:r>
          </a:p>
          <a:p>
            <a:pPr lvl="0" algn="ctr">
              <a:spcBef>
                <a:spcPct val="50000"/>
              </a:spcBef>
              <a:spcAft>
                <a:spcPts val="600"/>
              </a:spcAft>
            </a:pPr>
            <a:r>
              <a:rPr lang="en-US" altLang="en-US" sz="900" dirty="0">
                <a:solidFill>
                  <a:srgbClr val="000000"/>
                </a:solidFill>
              </a:rPr>
              <a:t>Global (3)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4546023" y="3098321"/>
            <a:ext cx="61747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MTH 254 </a:t>
            </a:r>
          </a:p>
        </p:txBody>
      </p:sp>
      <p:sp>
        <p:nvSpPr>
          <p:cNvPr id="5" name="Rectangle 4"/>
          <p:cNvSpPr/>
          <p:nvPr/>
        </p:nvSpPr>
        <p:spPr>
          <a:xfrm>
            <a:off x="2549378" y="910224"/>
            <a:ext cx="118617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ENGR 102 Pre-</a:t>
            </a:r>
            <a:r>
              <a:rPr lang="en-US" sz="800" dirty="0" err="1"/>
              <a:t>Req</a:t>
            </a:r>
            <a:r>
              <a:rPr lang="en-US" sz="800" dirty="0"/>
              <a:t> &amp; MTH 112 Co-</a:t>
            </a:r>
            <a:r>
              <a:rPr lang="en-US" sz="800" dirty="0" err="1"/>
              <a:t>Req</a:t>
            </a:r>
            <a:endParaRPr lang="en-US" sz="800" dirty="0"/>
          </a:p>
        </p:txBody>
      </p:sp>
      <p:sp>
        <p:nvSpPr>
          <p:cNvPr id="125" name="Rectangle 2255">
            <a:extLst>
              <a:ext uri="{FF2B5EF4-FFF2-40B4-BE49-F238E27FC236}">
                <a16:creationId xmlns:a16="http://schemas.microsoft.com/office/drawing/2014/main" id="{C6178606-EEE5-4932-8B71-48C55C296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2591" y="2047997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234</a:t>
            </a:r>
          </a:p>
        </p:txBody>
      </p:sp>
      <p:sp>
        <p:nvSpPr>
          <p:cNvPr id="9" name="Oval 2089" descr="40%">
            <a:extLst>
              <a:ext uri="{FF2B5EF4-FFF2-40B4-BE49-F238E27FC236}">
                <a16:creationId xmlns:a16="http://schemas.microsoft.com/office/drawing/2014/main" id="{2C9CA01C-54DF-DDCB-549F-773F784BA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64" y="5176023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B3095-E2A4-F6B9-13C8-045D6DE0EC03}"/>
              </a:ext>
            </a:extLst>
          </p:cNvPr>
          <p:cNvSpPr/>
          <p:nvPr/>
        </p:nvSpPr>
        <p:spPr>
          <a:xfrm>
            <a:off x="6292578" y="5283657"/>
            <a:ext cx="1302829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spcAft>
                <a:spcPts val="600"/>
              </a:spcAft>
            </a:pPr>
            <a:r>
              <a:rPr lang="en-US" altLang="en-US" sz="1300" dirty="0">
                <a:solidFill>
                  <a:srgbClr val="000000"/>
                </a:solidFill>
              </a:rPr>
              <a:t>Diff </a:t>
            </a:r>
            <a:r>
              <a:rPr lang="en-US" altLang="en-US" sz="1300" dirty="0" err="1">
                <a:solidFill>
                  <a:srgbClr val="000000"/>
                </a:solidFill>
              </a:rPr>
              <a:t>Pwr</a:t>
            </a:r>
            <a:r>
              <a:rPr lang="en-US" altLang="en-US" sz="1300" dirty="0">
                <a:solidFill>
                  <a:srgbClr val="000000"/>
                </a:solidFill>
              </a:rPr>
              <a:t> Opp</a:t>
            </a:r>
          </a:p>
          <a:p>
            <a:pPr lvl="0" algn="ctr">
              <a:spcBef>
                <a:spcPct val="50000"/>
              </a:spcBef>
              <a:spcAft>
                <a:spcPts val="600"/>
              </a:spcAft>
            </a:pPr>
            <a:r>
              <a:rPr lang="en-US" altLang="en-US" sz="900" dirty="0">
                <a:solidFill>
                  <a:srgbClr val="000000"/>
                </a:solidFill>
              </a:rPr>
              <a:t>Foundations (3)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7F7A75-3EFB-F52B-26BA-BB9BD759DCF2}"/>
              </a:ext>
            </a:extLst>
          </p:cNvPr>
          <p:cNvSpPr/>
          <p:nvPr/>
        </p:nvSpPr>
        <p:spPr>
          <a:xfrm>
            <a:off x="6384829" y="1147777"/>
            <a:ext cx="108055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200" dirty="0"/>
              <a:t>NSE 233 </a:t>
            </a:r>
            <a:r>
              <a:rPr lang="en-US" altLang="en-US" sz="900" dirty="0"/>
              <a:t>Mathematical Methods for NE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W(3)</a:t>
            </a:r>
          </a:p>
        </p:txBody>
      </p:sp>
      <p:sp>
        <p:nvSpPr>
          <p:cNvPr id="6" name="Rectangle 2255">
            <a:extLst>
              <a:ext uri="{FF2B5EF4-FFF2-40B4-BE49-F238E27FC236}">
                <a16:creationId xmlns:a16="http://schemas.microsoft.com/office/drawing/2014/main" id="{60096D54-6DE6-8470-879D-2D1CE7DDA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88" y="2042936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CH 201</a:t>
            </a:r>
          </a:p>
        </p:txBody>
      </p:sp>
      <p:sp>
        <p:nvSpPr>
          <p:cNvPr id="10" name="Rectangle 2255">
            <a:extLst>
              <a:ext uri="{FF2B5EF4-FFF2-40B4-BE49-F238E27FC236}">
                <a16:creationId xmlns:a16="http://schemas.microsoft.com/office/drawing/2014/main" id="{99342216-3C6F-7C5F-6F88-388D2C386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837" y="3133161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MTH 251</a:t>
            </a:r>
          </a:p>
        </p:txBody>
      </p:sp>
      <p:sp>
        <p:nvSpPr>
          <p:cNvPr id="13" name="Rectangle 2255">
            <a:extLst>
              <a:ext uri="{FF2B5EF4-FFF2-40B4-BE49-F238E27FC236}">
                <a16:creationId xmlns:a16="http://schemas.microsoft.com/office/drawing/2014/main" id="{EACD3943-D63A-11E1-7E86-D80BE39AA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5496" y="2067410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MTH 251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2ED5C5-F038-1476-86BC-FE27DC2964D3}"/>
              </a:ext>
            </a:extLst>
          </p:cNvPr>
          <p:cNvSpPr/>
          <p:nvPr/>
        </p:nvSpPr>
        <p:spPr>
          <a:xfrm>
            <a:off x="6126520" y="999520"/>
            <a:ext cx="61747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MTH 256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146FED-56B5-8010-1FBB-C23021FE68A1}"/>
              </a:ext>
            </a:extLst>
          </p:cNvPr>
          <p:cNvSpPr/>
          <p:nvPr/>
        </p:nvSpPr>
        <p:spPr>
          <a:xfrm>
            <a:off x="7556786" y="1068977"/>
            <a:ext cx="55816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235</a:t>
            </a:r>
          </a:p>
        </p:txBody>
      </p:sp>
      <p:sp>
        <p:nvSpPr>
          <p:cNvPr id="19" name="Oval 2140" descr="40%">
            <a:extLst>
              <a:ext uri="{FF2B5EF4-FFF2-40B4-BE49-F238E27FC236}">
                <a16:creationId xmlns:a16="http://schemas.microsoft.com/office/drawing/2014/main" id="{C4E17D9B-359F-0300-638B-14A1AE7B8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3739" y="2223390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234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Nuclear &amp; Radiation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Physics I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 (3)</a:t>
            </a:r>
          </a:p>
        </p:txBody>
      </p:sp>
      <p:sp>
        <p:nvSpPr>
          <p:cNvPr id="20" name="Oval 2140" descr="40%">
            <a:extLst>
              <a:ext uri="{FF2B5EF4-FFF2-40B4-BE49-F238E27FC236}">
                <a16:creationId xmlns:a16="http://schemas.microsoft.com/office/drawing/2014/main" id="{3EC6BA39-CDD6-6436-3A9E-A9CE89A35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9872" y="2223390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235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Nuclear &amp; Radiation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Physics II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W (3)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8886AE-6D60-6F79-6255-669040EAD5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4303" y="2296358"/>
            <a:ext cx="1152244" cy="65232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3596" y="1097402"/>
            <a:ext cx="4234491" cy="2987786"/>
            <a:chOff x="6838157" y="3322963"/>
            <a:chExt cx="4234491" cy="2987786"/>
          </a:xfrm>
          <a:noFill/>
        </p:grpSpPr>
        <p:sp>
          <p:nvSpPr>
            <p:cNvPr id="3076" name="Oval 2140" descr="40%"/>
            <p:cNvSpPr>
              <a:spLocks noChangeArrowheads="1"/>
            </p:cNvSpPr>
            <p:nvPr/>
          </p:nvSpPr>
          <p:spPr bwMode="auto">
            <a:xfrm>
              <a:off x="9942348" y="3322963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089" name="Oval 2140" descr="40%"/>
            <p:cNvSpPr>
              <a:spLocks noChangeArrowheads="1"/>
            </p:cNvSpPr>
            <p:nvPr/>
          </p:nvSpPr>
          <p:spPr bwMode="auto">
            <a:xfrm>
              <a:off x="8422254" y="5466442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090" name="Oval 2174" descr="40%"/>
            <p:cNvSpPr>
              <a:spLocks noChangeArrowheads="1"/>
            </p:cNvSpPr>
            <p:nvPr/>
          </p:nvSpPr>
          <p:spPr bwMode="auto">
            <a:xfrm>
              <a:off x="6847682" y="5474380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03" name="Rectangle 2141"/>
            <p:cNvSpPr>
              <a:spLocks noChangeArrowheads="1"/>
            </p:cNvSpPr>
            <p:nvPr/>
          </p:nvSpPr>
          <p:spPr bwMode="auto">
            <a:xfrm>
              <a:off x="8443349" y="5552457"/>
              <a:ext cx="1131888" cy="7053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MTH 341 </a:t>
              </a:r>
              <a:r>
                <a:rPr lang="en-US" altLang="en-US" sz="1000" dirty="0"/>
                <a:t>Linear </a:t>
              </a:r>
              <a:r>
                <a:rPr lang="en-US" altLang="en-US" sz="1000" dirty="0" err="1"/>
                <a:t>Alg</a:t>
              </a:r>
              <a:endParaRPr lang="en-US" altLang="en-US" sz="1000" dirty="0"/>
            </a:p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800" dirty="0"/>
                <a:t>F, W, S (3) </a:t>
              </a:r>
            </a:p>
          </p:txBody>
        </p:sp>
        <p:sp>
          <p:nvSpPr>
            <p:cNvPr id="3104" name="Rectangle 2175"/>
            <p:cNvSpPr>
              <a:spLocks noChangeArrowheads="1"/>
            </p:cNvSpPr>
            <p:nvPr/>
          </p:nvSpPr>
          <p:spPr bwMode="auto">
            <a:xfrm>
              <a:off x="6838157" y="5482317"/>
              <a:ext cx="1152525" cy="82843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ST 314</a:t>
              </a:r>
              <a:br>
                <a:rPr lang="en-US" altLang="en-US" sz="1300" dirty="0"/>
              </a:br>
              <a:r>
                <a:rPr lang="en-US" altLang="en-US" sz="900" dirty="0"/>
                <a:t>Statistics for Engineers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F,W,S (3) </a:t>
              </a:r>
            </a:p>
          </p:txBody>
        </p:sp>
      </p:grpSp>
      <p:sp>
        <p:nvSpPr>
          <p:cNvPr id="3074" name="Oval 2065" descr="40%"/>
          <p:cNvSpPr>
            <a:spLocks noChangeArrowheads="1"/>
          </p:cNvSpPr>
          <p:nvPr/>
        </p:nvSpPr>
        <p:spPr bwMode="auto">
          <a:xfrm>
            <a:off x="1683801" y="4254699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57" name="Oval 2164" descr="40%"/>
          <p:cNvSpPr>
            <a:spLocks noChangeArrowheads="1"/>
          </p:cNvSpPr>
          <p:nvPr/>
        </p:nvSpPr>
        <p:spPr bwMode="auto">
          <a:xfrm>
            <a:off x="161376" y="2208314"/>
            <a:ext cx="1130301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77" name="Rectangle 2050"/>
          <p:cNvSpPr>
            <a:spLocks noChangeArrowheads="1"/>
          </p:cNvSpPr>
          <p:nvPr/>
        </p:nvSpPr>
        <p:spPr bwMode="auto">
          <a:xfrm>
            <a:off x="4403725" y="249872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78" name="Rectangle 2051"/>
          <p:cNvSpPr>
            <a:spLocks noChangeArrowheads="1"/>
          </p:cNvSpPr>
          <p:nvPr/>
        </p:nvSpPr>
        <p:spPr bwMode="auto">
          <a:xfrm>
            <a:off x="4251325" y="517525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45" name="Line 2053"/>
          <p:cNvSpPr>
            <a:spLocks noChangeShapeType="1"/>
          </p:cNvSpPr>
          <p:nvPr/>
        </p:nvSpPr>
        <p:spPr bwMode="auto">
          <a:xfrm>
            <a:off x="6350" y="910231"/>
            <a:ext cx="897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6" name="Rectangle 2054"/>
          <p:cNvSpPr>
            <a:spLocks noChangeArrowheads="1"/>
          </p:cNvSpPr>
          <p:nvPr/>
        </p:nvSpPr>
        <p:spPr bwMode="auto">
          <a:xfrm>
            <a:off x="1292225" y="300240"/>
            <a:ext cx="1685925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 dirty="0"/>
              <a:t>THIRD YEAR</a:t>
            </a:r>
          </a:p>
        </p:txBody>
      </p:sp>
      <p:sp>
        <p:nvSpPr>
          <p:cNvPr id="3147" name="Rectangle 2055"/>
          <p:cNvSpPr>
            <a:spLocks noChangeArrowheads="1"/>
          </p:cNvSpPr>
          <p:nvPr/>
        </p:nvSpPr>
        <p:spPr bwMode="auto">
          <a:xfrm>
            <a:off x="6091238" y="300240"/>
            <a:ext cx="1533525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 dirty="0"/>
              <a:t>FOURTH YEAR</a:t>
            </a:r>
          </a:p>
        </p:txBody>
      </p:sp>
      <p:sp>
        <p:nvSpPr>
          <p:cNvPr id="3148" name="Rectangle 2056"/>
          <p:cNvSpPr>
            <a:spLocks noChangeArrowheads="1"/>
          </p:cNvSpPr>
          <p:nvPr/>
        </p:nvSpPr>
        <p:spPr bwMode="auto">
          <a:xfrm>
            <a:off x="4872038" y="603655"/>
            <a:ext cx="8477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Fall</a:t>
            </a:r>
          </a:p>
        </p:txBody>
      </p:sp>
      <p:sp>
        <p:nvSpPr>
          <p:cNvPr id="3149" name="Rectangle 2057"/>
          <p:cNvSpPr>
            <a:spLocks noChangeArrowheads="1"/>
          </p:cNvSpPr>
          <p:nvPr/>
        </p:nvSpPr>
        <p:spPr bwMode="auto">
          <a:xfrm>
            <a:off x="1749425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Winter</a:t>
            </a:r>
          </a:p>
        </p:txBody>
      </p:sp>
      <p:sp>
        <p:nvSpPr>
          <p:cNvPr id="3150" name="Rectangle 2058"/>
          <p:cNvSpPr>
            <a:spLocks noChangeArrowheads="1"/>
          </p:cNvSpPr>
          <p:nvPr/>
        </p:nvSpPr>
        <p:spPr bwMode="auto">
          <a:xfrm>
            <a:off x="3349625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Spring</a:t>
            </a:r>
          </a:p>
        </p:txBody>
      </p:sp>
      <p:sp>
        <p:nvSpPr>
          <p:cNvPr id="3151" name="Rectangle 2059"/>
          <p:cNvSpPr>
            <a:spLocks noChangeArrowheads="1"/>
          </p:cNvSpPr>
          <p:nvPr/>
        </p:nvSpPr>
        <p:spPr bwMode="auto">
          <a:xfrm>
            <a:off x="225425" y="603655"/>
            <a:ext cx="8477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Fall</a:t>
            </a:r>
          </a:p>
        </p:txBody>
      </p:sp>
      <p:sp>
        <p:nvSpPr>
          <p:cNvPr id="3152" name="Rectangle 2060"/>
          <p:cNvSpPr>
            <a:spLocks noChangeArrowheads="1"/>
          </p:cNvSpPr>
          <p:nvPr/>
        </p:nvSpPr>
        <p:spPr bwMode="auto">
          <a:xfrm>
            <a:off x="6396038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Winter</a:t>
            </a:r>
          </a:p>
        </p:txBody>
      </p:sp>
      <p:sp>
        <p:nvSpPr>
          <p:cNvPr id="3153" name="Rectangle 2061"/>
          <p:cNvSpPr>
            <a:spLocks noChangeArrowheads="1"/>
          </p:cNvSpPr>
          <p:nvPr/>
        </p:nvSpPr>
        <p:spPr bwMode="auto">
          <a:xfrm>
            <a:off x="7920038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Spring</a:t>
            </a:r>
          </a:p>
        </p:txBody>
      </p:sp>
      <p:sp>
        <p:nvSpPr>
          <p:cNvPr id="3154" name="Line 2062"/>
          <p:cNvSpPr>
            <a:spLocks noChangeShapeType="1"/>
          </p:cNvSpPr>
          <p:nvPr/>
        </p:nvSpPr>
        <p:spPr bwMode="auto">
          <a:xfrm>
            <a:off x="4572000" y="916552"/>
            <a:ext cx="0" cy="534137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5" name="Rectangle 2063"/>
          <p:cNvSpPr>
            <a:spLocks noChangeArrowheads="1"/>
          </p:cNvSpPr>
          <p:nvPr/>
        </p:nvSpPr>
        <p:spPr bwMode="auto">
          <a:xfrm>
            <a:off x="2968625" y="-3175"/>
            <a:ext cx="4019550" cy="336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600" u="sng" dirty="0"/>
              <a:t>NUCLEAR MATERIALS</a:t>
            </a:r>
          </a:p>
        </p:txBody>
      </p:sp>
      <p:grpSp>
        <p:nvGrpSpPr>
          <p:cNvPr id="3080" name="Group 2064"/>
          <p:cNvGrpSpPr>
            <a:grpSpLocks/>
          </p:cNvGrpSpPr>
          <p:nvPr/>
        </p:nvGrpSpPr>
        <p:grpSpPr bwMode="auto">
          <a:xfrm>
            <a:off x="1677988" y="1104900"/>
            <a:ext cx="1130300" cy="825500"/>
            <a:chOff x="1060" y="724"/>
            <a:chExt cx="712" cy="520"/>
          </a:xfrm>
          <a:noFill/>
        </p:grpSpPr>
        <p:sp>
          <p:nvSpPr>
            <p:cNvPr id="3143" name="Oval 2065" descr="40%"/>
            <p:cNvSpPr>
              <a:spLocks noChangeArrowheads="1"/>
            </p:cNvSpPr>
            <p:nvPr/>
          </p:nvSpPr>
          <p:spPr bwMode="auto">
            <a:xfrm>
              <a:off x="1060" y="724"/>
              <a:ext cx="712" cy="52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44" name="Rectangle 2066"/>
            <p:cNvSpPr>
              <a:spLocks noChangeArrowheads="1"/>
            </p:cNvSpPr>
            <p:nvPr/>
          </p:nvSpPr>
          <p:spPr bwMode="auto">
            <a:xfrm>
              <a:off x="1060" y="731"/>
              <a:ext cx="712" cy="49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300" dirty="0"/>
                <a:t>NSE 414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 err="1"/>
                <a:t>Nuc</a:t>
              </a:r>
              <a:r>
                <a:rPr lang="en-US" altLang="en-US" sz="800" dirty="0"/>
                <a:t> Ethics, Policy &amp; Regulation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 W (3)</a:t>
              </a:r>
            </a:p>
          </p:txBody>
        </p:sp>
      </p:grpSp>
      <p:sp>
        <p:nvSpPr>
          <p:cNvPr id="3081" name="Oval 2068"/>
          <p:cNvSpPr>
            <a:spLocks noChangeArrowheads="1"/>
          </p:cNvSpPr>
          <p:nvPr/>
        </p:nvSpPr>
        <p:spPr bwMode="auto">
          <a:xfrm>
            <a:off x="1735138" y="2145507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83" name="Oval 2077" descr="40%"/>
          <p:cNvSpPr>
            <a:spLocks noChangeArrowheads="1"/>
          </p:cNvSpPr>
          <p:nvPr/>
        </p:nvSpPr>
        <p:spPr bwMode="auto">
          <a:xfrm>
            <a:off x="111074" y="4227512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3084" name="Group 2091"/>
          <p:cNvGrpSpPr>
            <a:grpSpLocks/>
          </p:cNvGrpSpPr>
          <p:nvPr/>
        </p:nvGrpSpPr>
        <p:grpSpPr bwMode="auto">
          <a:xfrm>
            <a:off x="90488" y="1103315"/>
            <a:ext cx="1154113" cy="836613"/>
            <a:chOff x="52" y="724"/>
            <a:chExt cx="727" cy="527"/>
          </a:xfrm>
        </p:grpSpPr>
        <p:sp>
          <p:nvSpPr>
            <p:cNvPr id="3140" name="Oval 2092" descr="Outlined diamond"/>
            <p:cNvSpPr>
              <a:spLocks noChangeArrowheads="1"/>
            </p:cNvSpPr>
            <p:nvPr/>
          </p:nvSpPr>
          <p:spPr bwMode="auto">
            <a:xfrm>
              <a:off x="52" y="724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41" name="Rectangle 2093"/>
            <p:cNvSpPr>
              <a:spLocks noChangeArrowheads="1"/>
            </p:cNvSpPr>
            <p:nvPr/>
          </p:nvSpPr>
          <p:spPr bwMode="auto">
            <a:xfrm>
              <a:off x="53" y="778"/>
              <a:ext cx="726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300" dirty="0"/>
                <a:t>ENGR 248 </a:t>
              </a:r>
              <a:r>
                <a:rPr lang="en-US" altLang="en-US" sz="1000" dirty="0"/>
                <a:t>Solid Modeling</a:t>
              </a:r>
              <a:br>
                <a:rPr lang="en-US" altLang="en-US" sz="1300" dirty="0"/>
              </a:br>
              <a:r>
                <a:rPr lang="en-US" altLang="en-US" sz="800" dirty="0"/>
                <a:t> 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F, W, S (3)</a:t>
              </a:r>
            </a:p>
          </p:txBody>
        </p:sp>
      </p:grpSp>
      <p:sp>
        <p:nvSpPr>
          <p:cNvPr id="3086" name="Oval 2108" descr="Outlined diamond"/>
          <p:cNvSpPr>
            <a:spLocks noChangeArrowheads="1"/>
          </p:cNvSpPr>
          <p:nvPr/>
        </p:nvSpPr>
        <p:spPr bwMode="auto">
          <a:xfrm>
            <a:off x="6323013" y="1104900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37" name="Rectangle 2138"/>
          <p:cNvSpPr>
            <a:spLocks noChangeArrowheads="1"/>
          </p:cNvSpPr>
          <p:nvPr/>
        </p:nvSpPr>
        <p:spPr bwMode="auto">
          <a:xfrm>
            <a:off x="2135187" y="6404959"/>
            <a:ext cx="598646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15000"/>
              </a:spcBef>
              <a:buSzTx/>
              <a:buFontTx/>
              <a:buNone/>
            </a:pPr>
            <a:r>
              <a:rPr lang="en-US" altLang="en-US" sz="800" b="0" dirty="0"/>
              <a:t> (   )         The number within the parenthesis represent the credits of the course.</a:t>
            </a:r>
          </a:p>
          <a:p>
            <a:pPr>
              <a:spcBef>
                <a:spcPct val="15000"/>
              </a:spcBef>
              <a:buSzTx/>
              <a:buFontTx/>
              <a:buNone/>
            </a:pPr>
            <a:r>
              <a:rPr lang="en-US" altLang="en-US" sz="800" dirty="0"/>
              <a:t>F, W,S:  </a:t>
            </a:r>
            <a:r>
              <a:rPr lang="en-US" altLang="en-US" sz="800" b="0" dirty="0"/>
              <a:t>Represents the  term the course is offered </a:t>
            </a:r>
            <a:r>
              <a:rPr lang="en-US" altLang="en-US" sz="800" dirty="0"/>
              <a:t>(F</a:t>
            </a:r>
            <a:r>
              <a:rPr lang="en-US" altLang="en-US" sz="800" b="0" dirty="0"/>
              <a:t>all, </a:t>
            </a:r>
            <a:r>
              <a:rPr lang="en-US" altLang="en-US" sz="800" dirty="0"/>
              <a:t>W</a:t>
            </a:r>
            <a:r>
              <a:rPr lang="en-US" altLang="en-US" sz="800" b="0" dirty="0"/>
              <a:t>inter and </a:t>
            </a:r>
            <a:r>
              <a:rPr lang="en-US" altLang="en-US" sz="800" dirty="0"/>
              <a:t>S</a:t>
            </a:r>
            <a:r>
              <a:rPr lang="en-US" altLang="en-US" sz="800" b="0" dirty="0"/>
              <a:t>pring term respectively).</a:t>
            </a:r>
          </a:p>
          <a:p>
            <a:pPr>
              <a:spcBef>
                <a:spcPct val="15000"/>
              </a:spcBef>
              <a:buSzTx/>
              <a:buFontTx/>
              <a:buNone/>
            </a:pPr>
            <a:endParaRPr lang="en-US" altLang="en-US" sz="800" b="0" dirty="0"/>
          </a:p>
        </p:txBody>
      </p:sp>
      <p:sp>
        <p:nvSpPr>
          <p:cNvPr id="3093" name="Text Box 2199"/>
          <p:cNvSpPr txBox="1">
            <a:spLocks noChangeArrowheads="1"/>
          </p:cNvSpPr>
          <p:nvPr/>
        </p:nvSpPr>
        <p:spPr bwMode="auto">
          <a:xfrm>
            <a:off x="106363" y="6583363"/>
            <a:ext cx="11350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sz="900" b="0" dirty="0">
                <a:latin typeface="Times New Roman"/>
                <a:cs typeface="Times New Roman"/>
              </a:rPr>
              <a:t>January 2025</a:t>
            </a:r>
            <a:endParaRPr lang="en-US" altLang="en-US" sz="900" b="0" dirty="0"/>
          </a:p>
        </p:txBody>
      </p:sp>
      <p:grpSp>
        <p:nvGrpSpPr>
          <p:cNvPr id="3095" name="Group 2250"/>
          <p:cNvGrpSpPr>
            <a:grpSpLocks/>
          </p:cNvGrpSpPr>
          <p:nvPr/>
        </p:nvGrpSpPr>
        <p:grpSpPr bwMode="auto">
          <a:xfrm>
            <a:off x="3219223" y="2188367"/>
            <a:ext cx="1139825" cy="955956"/>
            <a:chOff x="2061" y="725"/>
            <a:chExt cx="718" cy="563"/>
          </a:xfrm>
        </p:grpSpPr>
        <p:sp>
          <p:nvSpPr>
            <p:cNvPr id="3132" name="Oval 2210"/>
            <p:cNvSpPr>
              <a:spLocks noChangeArrowheads="1"/>
            </p:cNvSpPr>
            <p:nvPr/>
          </p:nvSpPr>
          <p:spPr bwMode="auto">
            <a:xfrm>
              <a:off x="2061" y="725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33" name="Rectangle 2211"/>
            <p:cNvSpPr>
              <a:spLocks noChangeArrowheads="1"/>
            </p:cNvSpPr>
            <p:nvPr/>
          </p:nvSpPr>
          <p:spPr bwMode="auto">
            <a:xfrm>
              <a:off x="2111" y="766"/>
              <a:ext cx="668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MATS 413 </a:t>
              </a:r>
              <a:r>
                <a:rPr lang="en-US" altLang="en-US" sz="900" dirty="0"/>
                <a:t>Materials Thermodynamics</a:t>
              </a:r>
            </a:p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800" dirty="0"/>
                <a:t>(4)</a:t>
              </a:r>
            </a:p>
          </p:txBody>
        </p:sp>
      </p:grpSp>
      <p:sp>
        <p:nvSpPr>
          <p:cNvPr id="3105" name="Rectangle 2078"/>
          <p:cNvSpPr>
            <a:spLocks noChangeArrowheads="1"/>
          </p:cNvSpPr>
          <p:nvPr/>
        </p:nvSpPr>
        <p:spPr bwMode="auto">
          <a:xfrm>
            <a:off x="144285" y="4383824"/>
            <a:ext cx="1112838" cy="674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Free Elective</a:t>
            </a:r>
            <a:br>
              <a:rPr lang="en-US" altLang="en-US" sz="1300" dirty="0"/>
            </a:br>
            <a:endParaRPr lang="en-US" altLang="en-US" sz="800" dirty="0"/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F,W,S (3) </a:t>
            </a:r>
          </a:p>
        </p:txBody>
      </p:sp>
      <p:sp>
        <p:nvSpPr>
          <p:cNvPr id="3106" name="Rectangle 2081"/>
          <p:cNvSpPr>
            <a:spLocks noChangeArrowheads="1"/>
          </p:cNvSpPr>
          <p:nvPr/>
        </p:nvSpPr>
        <p:spPr bwMode="auto">
          <a:xfrm>
            <a:off x="1670982" y="4348909"/>
            <a:ext cx="1141412" cy="61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Restricted Elective</a:t>
            </a:r>
            <a:br>
              <a:rPr lang="en-US" altLang="en-US" sz="1300" dirty="0"/>
            </a:br>
            <a:r>
              <a:rPr lang="en-US" altLang="en-US" sz="800" dirty="0"/>
              <a:t>(3) </a:t>
            </a:r>
          </a:p>
        </p:txBody>
      </p:sp>
      <p:sp>
        <p:nvSpPr>
          <p:cNvPr id="3107" name="Rectangle 2165"/>
          <p:cNvSpPr>
            <a:spLocks noChangeArrowheads="1"/>
          </p:cNvSpPr>
          <p:nvPr/>
        </p:nvSpPr>
        <p:spPr bwMode="auto">
          <a:xfrm>
            <a:off x="3257550" y="4433888"/>
            <a:ext cx="11525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endParaRPr lang="en-US" altLang="en-US" sz="800"/>
          </a:p>
        </p:txBody>
      </p:sp>
      <p:sp>
        <p:nvSpPr>
          <p:cNvPr id="3113" name="Rectangle 2109"/>
          <p:cNvSpPr>
            <a:spLocks noChangeArrowheads="1"/>
          </p:cNvSpPr>
          <p:nvPr/>
        </p:nvSpPr>
        <p:spPr bwMode="auto">
          <a:xfrm>
            <a:off x="6319838" y="1141477"/>
            <a:ext cx="1152525" cy="720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NSE 407 </a:t>
            </a:r>
            <a:r>
              <a:rPr lang="en-US" altLang="en-US" sz="1100" dirty="0"/>
              <a:t>Seminar  </a:t>
            </a:r>
            <a:r>
              <a:rPr lang="en-US" altLang="en-US" sz="800" dirty="0"/>
              <a:t>                                      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 W, S (1)</a:t>
            </a:r>
            <a:endParaRPr lang="en-US" altLang="en-US" sz="1300" dirty="0"/>
          </a:p>
        </p:txBody>
      </p:sp>
      <p:sp>
        <p:nvSpPr>
          <p:cNvPr id="3115" name="Rectangle 2072"/>
          <p:cNvSpPr>
            <a:spLocks noChangeArrowheads="1"/>
          </p:cNvSpPr>
          <p:nvPr/>
        </p:nvSpPr>
        <p:spPr bwMode="auto">
          <a:xfrm>
            <a:off x="173584" y="2246258"/>
            <a:ext cx="1152525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MATS 321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900" dirty="0"/>
              <a:t>Intro Material Science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(4)</a:t>
            </a:r>
          </a:p>
        </p:txBody>
      </p:sp>
      <p:sp>
        <p:nvSpPr>
          <p:cNvPr id="3116" name="Rectangle 2"/>
          <p:cNvSpPr>
            <a:spLocks noChangeArrowheads="1"/>
          </p:cNvSpPr>
          <p:nvPr/>
        </p:nvSpPr>
        <p:spPr bwMode="auto">
          <a:xfrm>
            <a:off x="1724026" y="2251870"/>
            <a:ext cx="11414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br>
              <a:rPr lang="en-US" altLang="en-US" sz="2400" dirty="0"/>
            </a:br>
            <a:r>
              <a:rPr lang="en-US" altLang="en-US" sz="1200" dirty="0"/>
              <a:t> </a:t>
            </a:r>
            <a:r>
              <a:rPr lang="en-US" altLang="en-US" sz="800" dirty="0"/>
              <a:t> </a:t>
            </a:r>
          </a:p>
        </p:txBody>
      </p:sp>
      <p:sp>
        <p:nvSpPr>
          <p:cNvPr id="3117" name="Rectangle 2141"/>
          <p:cNvSpPr>
            <a:spLocks noChangeArrowheads="1"/>
          </p:cNvSpPr>
          <p:nvPr/>
        </p:nvSpPr>
        <p:spPr bwMode="auto">
          <a:xfrm>
            <a:off x="3256819" y="1167881"/>
            <a:ext cx="1152525" cy="82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ENGR 330</a:t>
            </a:r>
            <a:br>
              <a:rPr lang="en-US" altLang="en-US" sz="1300" dirty="0"/>
            </a:br>
            <a:r>
              <a:rPr lang="en-US" altLang="en-US" sz="900" dirty="0"/>
              <a:t>Inclusive &amp; Equitable 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F,W,S (3) </a:t>
            </a:r>
          </a:p>
        </p:txBody>
      </p:sp>
      <p:sp>
        <p:nvSpPr>
          <p:cNvPr id="3118" name="Oval 2089" descr="40%"/>
          <p:cNvSpPr>
            <a:spLocks noChangeArrowheads="1"/>
          </p:cNvSpPr>
          <p:nvPr/>
        </p:nvSpPr>
        <p:spPr bwMode="auto">
          <a:xfrm>
            <a:off x="7890403" y="4252625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1" name="Oval 2089" descr="40%"/>
          <p:cNvSpPr>
            <a:spLocks noChangeArrowheads="1"/>
          </p:cNvSpPr>
          <p:nvPr/>
        </p:nvSpPr>
        <p:spPr bwMode="auto">
          <a:xfrm>
            <a:off x="109538" y="5162550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2" name="Oval 2089" descr="40%"/>
          <p:cNvSpPr>
            <a:spLocks noChangeArrowheads="1"/>
          </p:cNvSpPr>
          <p:nvPr/>
        </p:nvSpPr>
        <p:spPr bwMode="auto">
          <a:xfrm>
            <a:off x="7907338" y="2170113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6" name="Rectangle 4"/>
          <p:cNvSpPr>
            <a:spLocks noChangeArrowheads="1"/>
          </p:cNvSpPr>
          <p:nvPr/>
        </p:nvSpPr>
        <p:spPr bwMode="auto">
          <a:xfrm>
            <a:off x="2684463" y="974725"/>
            <a:ext cx="554037" cy="225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31" name="Rectangle 4"/>
          <p:cNvSpPr>
            <a:spLocks noChangeArrowheads="1"/>
          </p:cNvSpPr>
          <p:nvPr/>
        </p:nvSpPr>
        <p:spPr bwMode="auto">
          <a:xfrm>
            <a:off x="1186409" y="1465262"/>
            <a:ext cx="512762" cy="392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85" name="Oval 2140" descr="40%"/>
          <p:cNvSpPr>
            <a:spLocks noChangeArrowheads="1"/>
          </p:cNvSpPr>
          <p:nvPr/>
        </p:nvSpPr>
        <p:spPr bwMode="auto">
          <a:xfrm>
            <a:off x="4730750" y="3272419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473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 err="1"/>
              <a:t>Nuc</a:t>
            </a:r>
            <a:r>
              <a:rPr lang="en-US" altLang="en-US" sz="900" dirty="0"/>
              <a:t> Reactor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Systems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 F (3)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20038" y="4338261"/>
            <a:ext cx="10620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Tx/>
              <a:buFontTx/>
              <a:buNone/>
            </a:pPr>
            <a:r>
              <a:rPr lang="en-US" altLang="en-US" sz="1200" dirty="0"/>
              <a:t>Restricted  Elective</a:t>
            </a:r>
          </a:p>
          <a:p>
            <a:pPr algn="ctr"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 (4)</a:t>
            </a:r>
          </a:p>
        </p:txBody>
      </p:sp>
      <p:sp>
        <p:nvSpPr>
          <p:cNvPr id="124" name="Oval 2140" descr="40%"/>
          <p:cNvSpPr>
            <a:spLocks noChangeArrowheads="1"/>
          </p:cNvSpPr>
          <p:nvPr/>
        </p:nvSpPr>
        <p:spPr bwMode="auto">
          <a:xfrm>
            <a:off x="4767058" y="1109982"/>
            <a:ext cx="1159335" cy="802956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407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100" dirty="0"/>
              <a:t>Seminar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 , W, S (1)</a:t>
            </a:r>
          </a:p>
        </p:txBody>
      </p:sp>
      <p:sp>
        <p:nvSpPr>
          <p:cNvPr id="91" name="Oval 2140" descr="40%"/>
          <p:cNvSpPr>
            <a:spLocks noChangeArrowheads="1"/>
          </p:cNvSpPr>
          <p:nvPr/>
        </p:nvSpPr>
        <p:spPr bwMode="auto">
          <a:xfrm>
            <a:off x="3246486" y="3283449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8" name="Oval 2068"/>
          <p:cNvSpPr>
            <a:spLocks noChangeArrowheads="1"/>
          </p:cNvSpPr>
          <p:nvPr/>
        </p:nvSpPr>
        <p:spPr bwMode="auto">
          <a:xfrm>
            <a:off x="4738926" y="2164558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9" name="Rectangle 2"/>
          <p:cNvSpPr>
            <a:spLocks noChangeArrowheads="1"/>
          </p:cNvSpPr>
          <p:nvPr/>
        </p:nvSpPr>
        <p:spPr bwMode="auto">
          <a:xfrm>
            <a:off x="4727814" y="2226722"/>
            <a:ext cx="1141412" cy="75405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NSE 472</a:t>
            </a:r>
            <a:br>
              <a:rPr lang="en-US" altLang="en-US" sz="2400" dirty="0"/>
            </a:br>
            <a:r>
              <a:rPr lang="en-US" altLang="en-US" sz="900" dirty="0" err="1"/>
              <a:t>Nuc</a:t>
            </a:r>
            <a:r>
              <a:rPr lang="en-US" altLang="en-US" sz="900" dirty="0"/>
              <a:t> Project, </a:t>
            </a:r>
            <a:r>
              <a:rPr lang="en-US" altLang="en-US" sz="900" dirty="0" err="1"/>
              <a:t>Mgmt</a:t>
            </a:r>
            <a:r>
              <a:rPr lang="en-US" altLang="en-US" sz="900" dirty="0"/>
              <a:t> &amp; Prof Comm</a:t>
            </a:r>
            <a:endParaRPr lang="en-US" altLang="en-US" sz="1200" dirty="0"/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 (3)</a:t>
            </a:r>
          </a:p>
        </p:txBody>
      </p:sp>
      <p:sp>
        <p:nvSpPr>
          <p:cNvPr id="101" name="Rectangle 2255"/>
          <p:cNvSpPr>
            <a:spLocks noChangeArrowheads="1"/>
          </p:cNvSpPr>
          <p:nvPr/>
        </p:nvSpPr>
        <p:spPr bwMode="auto">
          <a:xfrm>
            <a:off x="4332312" y="2051948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WR 227Z</a:t>
            </a:r>
          </a:p>
        </p:txBody>
      </p:sp>
      <p:sp>
        <p:nvSpPr>
          <p:cNvPr id="102" name="Oval 2140" descr="40%"/>
          <p:cNvSpPr>
            <a:spLocks noChangeArrowheads="1"/>
          </p:cNvSpPr>
          <p:nvPr/>
        </p:nvSpPr>
        <p:spPr bwMode="auto">
          <a:xfrm>
            <a:off x="4750889" y="4265809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ME 480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Materials Selection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8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 (4)</a:t>
            </a:r>
          </a:p>
        </p:txBody>
      </p:sp>
      <p:sp>
        <p:nvSpPr>
          <p:cNvPr id="106" name="Oval 2068"/>
          <p:cNvSpPr>
            <a:spLocks noChangeArrowheads="1"/>
          </p:cNvSpPr>
          <p:nvPr/>
        </p:nvSpPr>
        <p:spPr bwMode="auto">
          <a:xfrm>
            <a:off x="6326188" y="2173289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107" name="Rectangle 2"/>
          <p:cNvSpPr>
            <a:spLocks noChangeArrowheads="1"/>
          </p:cNvSpPr>
          <p:nvPr/>
        </p:nvSpPr>
        <p:spPr bwMode="auto">
          <a:xfrm>
            <a:off x="6278345" y="2198570"/>
            <a:ext cx="1248785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NSE 474</a:t>
            </a:r>
            <a:br>
              <a:rPr lang="en-US" altLang="en-US" sz="2400" dirty="0"/>
            </a:br>
            <a:r>
              <a:rPr lang="en-US" altLang="en-US" sz="900" dirty="0" err="1"/>
              <a:t>Nuc</a:t>
            </a:r>
            <a:r>
              <a:rPr lang="en-US" altLang="en-US" sz="900" dirty="0"/>
              <a:t> Engineering Design I</a:t>
            </a:r>
            <a:endParaRPr lang="en-US" altLang="en-US" sz="1200" dirty="0"/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W (4)</a:t>
            </a:r>
          </a:p>
        </p:txBody>
      </p:sp>
      <p:sp>
        <p:nvSpPr>
          <p:cNvPr id="108" name="Oval 2140" descr="40%"/>
          <p:cNvSpPr>
            <a:spLocks noChangeArrowheads="1"/>
          </p:cNvSpPr>
          <p:nvPr/>
        </p:nvSpPr>
        <p:spPr bwMode="auto">
          <a:xfrm>
            <a:off x="6323013" y="4209497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MATS 4XX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(4)</a:t>
            </a:r>
          </a:p>
        </p:txBody>
      </p:sp>
      <p:sp>
        <p:nvSpPr>
          <p:cNvPr id="117" name="Oval 2140" descr="40%"/>
          <p:cNvSpPr>
            <a:spLocks noChangeArrowheads="1"/>
          </p:cNvSpPr>
          <p:nvPr/>
        </p:nvSpPr>
        <p:spPr bwMode="auto">
          <a:xfrm>
            <a:off x="7837028" y="1093314"/>
            <a:ext cx="1159335" cy="802956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407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100" dirty="0"/>
              <a:t>Seminar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F, W, S (1)</a:t>
            </a:r>
          </a:p>
        </p:txBody>
      </p:sp>
      <p:sp>
        <p:nvSpPr>
          <p:cNvPr id="121" name="Rectangle 2"/>
          <p:cNvSpPr>
            <a:spLocks noChangeArrowheads="1"/>
          </p:cNvSpPr>
          <p:nvPr/>
        </p:nvSpPr>
        <p:spPr bwMode="auto">
          <a:xfrm>
            <a:off x="7846381" y="2229971"/>
            <a:ext cx="1248785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200" dirty="0"/>
              <a:t>NSE 475          </a:t>
            </a:r>
            <a:r>
              <a:rPr lang="en-US" altLang="en-US" sz="900" dirty="0" err="1"/>
              <a:t>Nuc</a:t>
            </a:r>
            <a:r>
              <a:rPr lang="en-US" altLang="en-US" sz="900" dirty="0"/>
              <a:t> Engineering Design II</a:t>
            </a:r>
            <a:br>
              <a:rPr lang="en-US" altLang="en-US" sz="900" dirty="0"/>
            </a:br>
            <a:r>
              <a:rPr lang="en-US" altLang="en-US" sz="800" dirty="0"/>
              <a:t>S (4)</a:t>
            </a:r>
          </a:p>
        </p:txBody>
      </p:sp>
      <p:sp>
        <p:nvSpPr>
          <p:cNvPr id="122" name="Rectangle 2255"/>
          <p:cNvSpPr>
            <a:spLocks noChangeArrowheads="1"/>
          </p:cNvSpPr>
          <p:nvPr/>
        </p:nvSpPr>
        <p:spPr bwMode="auto">
          <a:xfrm>
            <a:off x="2751742" y="3208395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WR 121Z</a:t>
            </a:r>
            <a:endParaRPr lang="en-US" altLang="en-US" sz="800" b="0" dirty="0"/>
          </a:p>
        </p:txBody>
      </p:sp>
      <p:sp>
        <p:nvSpPr>
          <p:cNvPr id="112" name="Oval 2140" descr="40%"/>
          <p:cNvSpPr>
            <a:spLocks noChangeArrowheads="1"/>
          </p:cNvSpPr>
          <p:nvPr/>
        </p:nvSpPr>
        <p:spPr bwMode="auto">
          <a:xfrm>
            <a:off x="4733926" y="5207001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Free Elective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127" name="Oval 2140" descr="40%"/>
          <p:cNvSpPr>
            <a:spLocks noChangeArrowheads="1"/>
          </p:cNvSpPr>
          <p:nvPr/>
        </p:nvSpPr>
        <p:spPr bwMode="auto">
          <a:xfrm>
            <a:off x="7846381" y="3247119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446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 err="1"/>
              <a:t>Nuc</a:t>
            </a:r>
            <a:r>
              <a:rPr lang="en-US" altLang="en-US" sz="900" dirty="0"/>
              <a:t> Materials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Char &amp; Qual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134" name="Oval 2140" descr="40%"/>
          <p:cNvSpPr>
            <a:spLocks noChangeArrowheads="1"/>
          </p:cNvSpPr>
          <p:nvPr/>
        </p:nvSpPr>
        <p:spPr bwMode="auto">
          <a:xfrm>
            <a:off x="6323013" y="5095817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Free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Elective</a:t>
            </a: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(4)</a:t>
            </a:r>
          </a:p>
        </p:txBody>
      </p:sp>
      <p:sp>
        <p:nvSpPr>
          <p:cNvPr id="135" name="Oval 2140" descr="40%"/>
          <p:cNvSpPr>
            <a:spLocks noChangeArrowheads="1"/>
          </p:cNvSpPr>
          <p:nvPr/>
        </p:nvSpPr>
        <p:spPr bwMode="auto">
          <a:xfrm>
            <a:off x="7904163" y="5156811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Free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Elective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(4)</a:t>
            </a:r>
          </a:p>
        </p:txBody>
      </p:sp>
      <p:sp>
        <p:nvSpPr>
          <p:cNvPr id="103" name="Rectangle 2274"/>
          <p:cNvSpPr>
            <a:spLocks noChangeArrowheads="1"/>
          </p:cNvSpPr>
          <p:nvPr/>
        </p:nvSpPr>
        <p:spPr bwMode="auto">
          <a:xfrm>
            <a:off x="3182942" y="4425733"/>
            <a:ext cx="1152525" cy="628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Seeking Solutions</a:t>
            </a:r>
            <a:br>
              <a:rPr lang="en-US" altLang="en-US" sz="1300" dirty="0"/>
            </a:br>
            <a:r>
              <a:rPr lang="en-US" altLang="en-US" sz="900" dirty="0"/>
              <a:t>(3)</a:t>
            </a:r>
          </a:p>
        </p:txBody>
      </p:sp>
      <p:sp>
        <p:nvSpPr>
          <p:cNvPr id="104" name="Oval 2089" descr="40%"/>
          <p:cNvSpPr>
            <a:spLocks noChangeArrowheads="1"/>
          </p:cNvSpPr>
          <p:nvPr/>
        </p:nvSpPr>
        <p:spPr bwMode="auto">
          <a:xfrm>
            <a:off x="3218922" y="4305299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6" name="Oval 2089" descr="40%">
            <a:extLst>
              <a:ext uri="{FF2B5EF4-FFF2-40B4-BE49-F238E27FC236}">
                <a16:creationId xmlns:a16="http://schemas.microsoft.com/office/drawing/2014/main" id="{0693CD60-3043-BA1E-9634-F335F7FA0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8443" y="5203075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" name="Rectangle 2274">
            <a:extLst>
              <a:ext uri="{FF2B5EF4-FFF2-40B4-BE49-F238E27FC236}">
                <a16:creationId xmlns:a16="http://schemas.microsoft.com/office/drawing/2014/main" id="{61826A6E-E24C-0433-6807-D2F526F0C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3287" y="5309033"/>
            <a:ext cx="1152525" cy="628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Social Science</a:t>
            </a:r>
            <a:br>
              <a:rPr lang="en-US" altLang="en-US" sz="1300" dirty="0"/>
            </a:br>
            <a:r>
              <a:rPr lang="en-US" altLang="en-US" sz="900" dirty="0"/>
              <a:t>(3)</a:t>
            </a:r>
          </a:p>
        </p:txBody>
      </p:sp>
      <p:sp>
        <p:nvSpPr>
          <p:cNvPr id="10" name="Rectangle 2078">
            <a:extLst>
              <a:ext uri="{FF2B5EF4-FFF2-40B4-BE49-F238E27FC236}">
                <a16:creationId xmlns:a16="http://schemas.microsoft.com/office/drawing/2014/main" id="{ED913BB5-56BE-C0D0-94F0-AE673EDE9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2298" y="3395311"/>
            <a:ext cx="1112838" cy="68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WR 227Z</a:t>
            </a:r>
            <a:br>
              <a:rPr lang="en-US" altLang="en-US" sz="1300" dirty="0"/>
            </a:br>
            <a:r>
              <a:rPr lang="en-US" altLang="en-US" sz="900" dirty="0"/>
              <a:t>Technical Writing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F,W,S (4) </a:t>
            </a:r>
          </a:p>
        </p:txBody>
      </p:sp>
      <p:sp>
        <p:nvSpPr>
          <p:cNvPr id="11" name="Oval 2140" descr="40%">
            <a:extLst>
              <a:ext uri="{FF2B5EF4-FFF2-40B4-BE49-F238E27FC236}">
                <a16:creationId xmlns:a16="http://schemas.microsoft.com/office/drawing/2014/main" id="{D28883DF-8830-CAE2-961C-66266652D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3270965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445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 err="1"/>
              <a:t>Nuc</a:t>
            </a:r>
            <a:r>
              <a:rPr lang="en-US" altLang="en-US" sz="900" dirty="0"/>
              <a:t> Materials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3" name="Rectangle 2255">
            <a:extLst>
              <a:ext uri="{FF2B5EF4-FFF2-40B4-BE49-F238E27FC236}">
                <a16:creationId xmlns:a16="http://schemas.microsoft.com/office/drawing/2014/main" id="{D11B8780-55C3-6B23-6E9B-E1C6B9C98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646" y="1064364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236</a:t>
            </a:r>
          </a:p>
        </p:txBody>
      </p:sp>
      <p:sp>
        <p:nvSpPr>
          <p:cNvPr id="4" name="Rectangle 2255">
            <a:extLst>
              <a:ext uri="{FF2B5EF4-FFF2-40B4-BE49-F238E27FC236}">
                <a16:creationId xmlns:a16="http://schemas.microsoft.com/office/drawing/2014/main" id="{F2365A75-8738-E9E5-DA02-5B7EBE078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64567" y="2094057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CH 202</a:t>
            </a:r>
          </a:p>
        </p:txBody>
      </p:sp>
      <p:sp>
        <p:nvSpPr>
          <p:cNvPr id="5" name="Rectangle 2255">
            <a:extLst>
              <a:ext uri="{FF2B5EF4-FFF2-40B4-BE49-F238E27FC236}">
                <a16:creationId xmlns:a16="http://schemas.microsoft.com/office/drawing/2014/main" id="{5E3D750C-770E-068A-D404-11EEBB553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42938" y="3115185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MTH 252</a:t>
            </a:r>
          </a:p>
        </p:txBody>
      </p:sp>
      <p:sp>
        <p:nvSpPr>
          <p:cNvPr id="7" name="Rectangle 2255">
            <a:extLst>
              <a:ext uri="{FF2B5EF4-FFF2-40B4-BE49-F238E27FC236}">
                <a16:creationId xmlns:a16="http://schemas.microsoft.com/office/drawing/2014/main" id="{CDDA615D-7C23-BA02-5B9F-F8362A689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293" y="3191373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MTH 254</a:t>
            </a:r>
            <a:endParaRPr lang="en-US" altLang="en-US" sz="800" b="0" dirty="0"/>
          </a:p>
        </p:txBody>
      </p:sp>
      <p:sp>
        <p:nvSpPr>
          <p:cNvPr id="8" name="Rectangle 2255">
            <a:extLst>
              <a:ext uri="{FF2B5EF4-FFF2-40B4-BE49-F238E27FC236}">
                <a16:creationId xmlns:a16="http://schemas.microsoft.com/office/drawing/2014/main" id="{12FDC011-1BEF-6F34-D596-BCE08CCFC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4740" y="2092479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MATS 321</a:t>
            </a:r>
          </a:p>
        </p:txBody>
      </p:sp>
      <p:sp>
        <p:nvSpPr>
          <p:cNvPr id="13" name="Rectangle 2255">
            <a:extLst>
              <a:ext uri="{FF2B5EF4-FFF2-40B4-BE49-F238E27FC236}">
                <a16:creationId xmlns:a16="http://schemas.microsoft.com/office/drawing/2014/main" id="{A972E0C2-A0D1-3075-BCBD-8416A03BD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800" y="3128242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NSE 351</a:t>
            </a:r>
            <a:endParaRPr lang="en-US" altLang="en-US" sz="800" b="0" dirty="0"/>
          </a:p>
        </p:txBody>
      </p:sp>
      <p:sp>
        <p:nvSpPr>
          <p:cNvPr id="14" name="Rectangle 2255">
            <a:extLst>
              <a:ext uri="{FF2B5EF4-FFF2-40B4-BE49-F238E27FC236}">
                <a16:creationId xmlns:a16="http://schemas.microsoft.com/office/drawing/2014/main" id="{D1117E3A-547C-4DE4-B61D-A5F8A9306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060" y="2118471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472</a:t>
            </a:r>
          </a:p>
        </p:txBody>
      </p:sp>
      <p:sp>
        <p:nvSpPr>
          <p:cNvPr id="15" name="Rectangle 2255">
            <a:extLst>
              <a:ext uri="{FF2B5EF4-FFF2-40B4-BE49-F238E27FC236}">
                <a16:creationId xmlns:a16="http://schemas.microsoft.com/office/drawing/2014/main" id="{0AC8E7E8-21B1-73D5-DBE8-2F858818A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3196" y="2078236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474</a:t>
            </a:r>
          </a:p>
        </p:txBody>
      </p:sp>
      <p:sp>
        <p:nvSpPr>
          <p:cNvPr id="16" name="Rectangle 2255">
            <a:extLst>
              <a:ext uri="{FF2B5EF4-FFF2-40B4-BE49-F238E27FC236}">
                <a16:creationId xmlns:a16="http://schemas.microsoft.com/office/drawing/2014/main" id="{0A553693-98AF-AAB9-E39A-D3F819A0C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8324" y="3197902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321</a:t>
            </a:r>
          </a:p>
        </p:txBody>
      </p:sp>
      <p:sp>
        <p:nvSpPr>
          <p:cNvPr id="17" name="Rectangle 2255">
            <a:extLst>
              <a:ext uri="{FF2B5EF4-FFF2-40B4-BE49-F238E27FC236}">
                <a16:creationId xmlns:a16="http://schemas.microsoft.com/office/drawing/2014/main" id="{C0A5614A-6670-F01A-40E1-EBD9B6FB3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138" y="3159509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445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7FF087E-63EB-9789-5AAE-C3A30042FA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9288" y="2182453"/>
            <a:ext cx="1158340" cy="84132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2C1F88C-BCE6-73B6-14C7-EAFCB47CA0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099" y="2054342"/>
            <a:ext cx="1012024" cy="23166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643260A-D1B7-1361-E0C2-ACF72B7B0A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03" y="5214680"/>
            <a:ext cx="1249788" cy="80474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6B71BC7-2C72-6F49-C9C2-FF8A064E72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699" y="5022658"/>
            <a:ext cx="585267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32969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3½ Floppy (A:)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3½ Floppy (A:)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3½ Floppy (A: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½ Floppy (A: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6870</TotalTime>
  <Pages>2</Pages>
  <Words>695</Words>
  <Application>Microsoft Office PowerPoint</Application>
  <PresentationFormat>On-screen Show (4:3)</PresentationFormat>
  <Paragraphs>196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Times New Roman</vt:lpstr>
      <vt:lpstr>3½ Floppy (A:)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 Engineering</dc:title>
  <dc:creator>ime evaluation copy</dc:creator>
  <cp:lastModifiedBy>Stueve, Joan</cp:lastModifiedBy>
  <cp:revision>239</cp:revision>
  <cp:lastPrinted>2025-02-10T17:25:45Z</cp:lastPrinted>
  <dcterms:created xsi:type="dcterms:W3CDTF">1996-09-04T16:38:34Z</dcterms:created>
  <dcterms:modified xsi:type="dcterms:W3CDTF">2025-11-12T21:11:27Z</dcterms:modified>
</cp:coreProperties>
</file>