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8E8E8"/>
    <a:srgbClr val="A1A1A1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5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453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70" tIns="45031" rIns="91670" bIns="45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1675"/>
            <a:ext cx="4633912" cy="34750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859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299" tIns="0" rIns="19299" bIns="0" anchor="b"/>
          <a:lstStyle>
            <a:lvl1pPr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100" b="0" i="1"/>
              <a:t>1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963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299" tIns="0" rIns="19299" bIns="0" anchor="b"/>
          <a:lstStyle>
            <a:lvl1pPr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100" b="0" i="1"/>
              <a:t>1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126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45504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3532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040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034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69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510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115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0349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56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061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424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94242" y="3106892"/>
            <a:ext cx="4613385" cy="978539"/>
            <a:chOff x="6520319" y="5332453"/>
            <a:chExt cx="4613385" cy="978539"/>
          </a:xfrm>
          <a:noFill/>
        </p:grpSpPr>
        <p:sp>
          <p:nvSpPr>
            <p:cNvPr id="3076" name="Oval 2140" descr="40%"/>
            <p:cNvSpPr>
              <a:spLocks noChangeArrowheads="1"/>
            </p:cNvSpPr>
            <p:nvPr/>
          </p:nvSpPr>
          <p:spPr bwMode="auto">
            <a:xfrm>
              <a:off x="10003404" y="5477555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089" name="Oval 2140" descr="40%"/>
            <p:cNvSpPr>
              <a:spLocks noChangeArrowheads="1"/>
            </p:cNvSpPr>
            <p:nvPr/>
          </p:nvSpPr>
          <p:spPr bwMode="auto">
            <a:xfrm>
              <a:off x="8422254" y="5466442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090" name="Oval 2174" descr="40%"/>
            <p:cNvSpPr>
              <a:spLocks noChangeArrowheads="1"/>
            </p:cNvSpPr>
            <p:nvPr/>
          </p:nvSpPr>
          <p:spPr bwMode="auto">
            <a:xfrm>
              <a:off x="6847682" y="5474380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109" name="Rectangle 2255"/>
            <p:cNvSpPr>
              <a:spLocks noChangeArrowheads="1"/>
            </p:cNvSpPr>
            <p:nvPr/>
          </p:nvSpPr>
          <p:spPr bwMode="auto">
            <a:xfrm>
              <a:off x="6520319" y="5332453"/>
              <a:ext cx="1014413" cy="2111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algn="l"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algn="l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algn="l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algn="l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algn="l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  <a:defRPr/>
              </a:pPr>
              <a:r>
                <a:rPr lang="en-US" altLang="en-US" sz="800" b="0" dirty="0"/>
                <a:t>MTH 112</a:t>
              </a:r>
            </a:p>
          </p:txBody>
        </p:sp>
        <p:sp>
          <p:nvSpPr>
            <p:cNvPr id="3103" name="Rectangle 2141"/>
            <p:cNvSpPr>
              <a:spLocks noChangeArrowheads="1"/>
            </p:cNvSpPr>
            <p:nvPr/>
          </p:nvSpPr>
          <p:spPr bwMode="auto">
            <a:xfrm>
              <a:off x="8430419" y="5472792"/>
              <a:ext cx="1131888" cy="828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MTH 252</a:t>
              </a:r>
              <a:br>
                <a:rPr lang="en-US" altLang="en-US" sz="1300" dirty="0"/>
              </a:br>
              <a:r>
                <a:rPr lang="en-US" altLang="en-US" sz="900" dirty="0"/>
                <a:t>Integral</a:t>
              </a:r>
              <a:br>
                <a:rPr lang="en-US" altLang="en-US" sz="900" dirty="0"/>
              </a:br>
              <a:r>
                <a:rPr lang="en-US" altLang="en-US" sz="900" dirty="0"/>
                <a:t> Calculus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F,W,S (4) </a:t>
              </a:r>
            </a:p>
          </p:txBody>
        </p:sp>
        <p:sp>
          <p:nvSpPr>
            <p:cNvPr id="3104" name="Rectangle 2175"/>
            <p:cNvSpPr>
              <a:spLocks noChangeArrowheads="1"/>
            </p:cNvSpPr>
            <p:nvPr/>
          </p:nvSpPr>
          <p:spPr bwMode="auto">
            <a:xfrm>
              <a:off x="6838157" y="5482317"/>
              <a:ext cx="1152525" cy="828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MTH 251</a:t>
              </a:r>
              <a:br>
                <a:rPr lang="en-US" altLang="en-US" sz="1300" dirty="0"/>
              </a:br>
              <a:r>
                <a:rPr lang="en-US" altLang="en-US" sz="900" dirty="0"/>
                <a:t>Differential</a:t>
              </a:r>
              <a:br>
                <a:rPr lang="en-US" altLang="en-US" sz="900" dirty="0"/>
              </a:br>
              <a:r>
                <a:rPr lang="en-US" altLang="en-US" sz="900" dirty="0"/>
                <a:t> Calculus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F,W,S (4) </a:t>
              </a:r>
            </a:p>
          </p:txBody>
        </p:sp>
      </p:grpSp>
      <p:sp>
        <p:nvSpPr>
          <p:cNvPr id="3074" name="Oval 2065" descr="40%"/>
          <p:cNvSpPr>
            <a:spLocks noChangeArrowheads="1"/>
          </p:cNvSpPr>
          <p:nvPr/>
        </p:nvSpPr>
        <p:spPr bwMode="auto">
          <a:xfrm>
            <a:off x="1683801" y="4254699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3075" name="Group 2163"/>
          <p:cNvGrpSpPr>
            <a:grpSpLocks/>
          </p:cNvGrpSpPr>
          <p:nvPr/>
        </p:nvGrpSpPr>
        <p:grpSpPr bwMode="auto">
          <a:xfrm>
            <a:off x="-55562" y="2002635"/>
            <a:ext cx="1338263" cy="979488"/>
            <a:chOff x="1937" y="2787"/>
            <a:chExt cx="843" cy="617"/>
          </a:xfrm>
          <a:noFill/>
        </p:grpSpPr>
        <p:sp>
          <p:nvSpPr>
            <p:cNvPr id="3158" name="Rectangle 2168"/>
            <p:cNvSpPr>
              <a:spLocks noChangeArrowheads="1"/>
            </p:cNvSpPr>
            <p:nvPr/>
          </p:nvSpPr>
          <p:spPr bwMode="auto">
            <a:xfrm>
              <a:off x="1937" y="2787"/>
              <a:ext cx="390" cy="13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b="0" dirty="0"/>
                <a:t>MTH  111</a:t>
              </a:r>
            </a:p>
          </p:txBody>
        </p:sp>
        <p:sp>
          <p:nvSpPr>
            <p:cNvPr id="3157" name="Oval 2164" descr="40%"/>
            <p:cNvSpPr>
              <a:spLocks noChangeArrowheads="1"/>
            </p:cNvSpPr>
            <p:nvPr/>
          </p:nvSpPr>
          <p:spPr bwMode="auto">
            <a:xfrm>
              <a:off x="2068" y="2884"/>
              <a:ext cx="712" cy="52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077" name="Rectangle 2050"/>
          <p:cNvSpPr>
            <a:spLocks noChangeArrowheads="1"/>
          </p:cNvSpPr>
          <p:nvPr/>
        </p:nvSpPr>
        <p:spPr bwMode="auto">
          <a:xfrm>
            <a:off x="4403725" y="249872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78" name="Rectangle 2051"/>
          <p:cNvSpPr>
            <a:spLocks noChangeArrowheads="1"/>
          </p:cNvSpPr>
          <p:nvPr/>
        </p:nvSpPr>
        <p:spPr bwMode="auto">
          <a:xfrm>
            <a:off x="4251325" y="517525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45" name="Line 2053"/>
          <p:cNvSpPr>
            <a:spLocks noChangeShapeType="1"/>
          </p:cNvSpPr>
          <p:nvPr/>
        </p:nvSpPr>
        <p:spPr bwMode="auto">
          <a:xfrm>
            <a:off x="6350" y="910231"/>
            <a:ext cx="897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6" name="Rectangle 2054"/>
          <p:cNvSpPr>
            <a:spLocks noChangeArrowheads="1"/>
          </p:cNvSpPr>
          <p:nvPr/>
        </p:nvSpPr>
        <p:spPr bwMode="auto">
          <a:xfrm>
            <a:off x="1292225" y="300240"/>
            <a:ext cx="16859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FIRST YEAR</a:t>
            </a:r>
          </a:p>
        </p:txBody>
      </p:sp>
      <p:sp>
        <p:nvSpPr>
          <p:cNvPr id="3147" name="Rectangle 2055"/>
          <p:cNvSpPr>
            <a:spLocks noChangeArrowheads="1"/>
          </p:cNvSpPr>
          <p:nvPr/>
        </p:nvSpPr>
        <p:spPr bwMode="auto">
          <a:xfrm>
            <a:off x="6091238" y="300240"/>
            <a:ext cx="15335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SECOND YEAR</a:t>
            </a:r>
          </a:p>
        </p:txBody>
      </p:sp>
      <p:sp>
        <p:nvSpPr>
          <p:cNvPr id="3148" name="Rectangle 2056"/>
          <p:cNvSpPr>
            <a:spLocks noChangeArrowheads="1"/>
          </p:cNvSpPr>
          <p:nvPr/>
        </p:nvSpPr>
        <p:spPr bwMode="auto">
          <a:xfrm>
            <a:off x="4872038" y="603655"/>
            <a:ext cx="8477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Fall</a:t>
            </a:r>
          </a:p>
        </p:txBody>
      </p:sp>
      <p:sp>
        <p:nvSpPr>
          <p:cNvPr id="3149" name="Rectangle 2057"/>
          <p:cNvSpPr>
            <a:spLocks noChangeArrowheads="1"/>
          </p:cNvSpPr>
          <p:nvPr/>
        </p:nvSpPr>
        <p:spPr bwMode="auto">
          <a:xfrm>
            <a:off x="1749425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Winter</a:t>
            </a:r>
          </a:p>
        </p:txBody>
      </p:sp>
      <p:sp>
        <p:nvSpPr>
          <p:cNvPr id="3150" name="Rectangle 2058"/>
          <p:cNvSpPr>
            <a:spLocks noChangeArrowheads="1"/>
          </p:cNvSpPr>
          <p:nvPr/>
        </p:nvSpPr>
        <p:spPr bwMode="auto">
          <a:xfrm>
            <a:off x="3349625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Spring</a:t>
            </a:r>
          </a:p>
        </p:txBody>
      </p:sp>
      <p:sp>
        <p:nvSpPr>
          <p:cNvPr id="3151" name="Rectangle 2059"/>
          <p:cNvSpPr>
            <a:spLocks noChangeArrowheads="1"/>
          </p:cNvSpPr>
          <p:nvPr/>
        </p:nvSpPr>
        <p:spPr bwMode="auto">
          <a:xfrm>
            <a:off x="225425" y="603655"/>
            <a:ext cx="8477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Fall</a:t>
            </a:r>
          </a:p>
        </p:txBody>
      </p:sp>
      <p:sp>
        <p:nvSpPr>
          <p:cNvPr id="3152" name="Rectangle 2060"/>
          <p:cNvSpPr>
            <a:spLocks noChangeArrowheads="1"/>
          </p:cNvSpPr>
          <p:nvPr/>
        </p:nvSpPr>
        <p:spPr bwMode="auto">
          <a:xfrm>
            <a:off x="6396038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Winter</a:t>
            </a:r>
          </a:p>
        </p:txBody>
      </p:sp>
      <p:sp>
        <p:nvSpPr>
          <p:cNvPr id="3153" name="Rectangle 2061"/>
          <p:cNvSpPr>
            <a:spLocks noChangeArrowheads="1"/>
          </p:cNvSpPr>
          <p:nvPr/>
        </p:nvSpPr>
        <p:spPr bwMode="auto">
          <a:xfrm>
            <a:off x="7920038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Spring</a:t>
            </a:r>
          </a:p>
        </p:txBody>
      </p:sp>
      <p:sp>
        <p:nvSpPr>
          <p:cNvPr id="3154" name="Line 2062"/>
          <p:cNvSpPr>
            <a:spLocks noChangeShapeType="1"/>
          </p:cNvSpPr>
          <p:nvPr/>
        </p:nvSpPr>
        <p:spPr bwMode="auto">
          <a:xfrm>
            <a:off x="4572000" y="916552"/>
            <a:ext cx="0" cy="534137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5" name="Rectangle 2063"/>
          <p:cNvSpPr>
            <a:spLocks noChangeArrowheads="1"/>
          </p:cNvSpPr>
          <p:nvPr/>
        </p:nvSpPr>
        <p:spPr bwMode="auto">
          <a:xfrm>
            <a:off x="2968625" y="-3175"/>
            <a:ext cx="4019550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600" u="sng" dirty="0"/>
              <a:t>HEALTH PHYSICS</a:t>
            </a:r>
          </a:p>
        </p:txBody>
      </p:sp>
      <p:grpSp>
        <p:nvGrpSpPr>
          <p:cNvPr id="3080" name="Group 2064"/>
          <p:cNvGrpSpPr>
            <a:grpSpLocks/>
          </p:cNvGrpSpPr>
          <p:nvPr/>
        </p:nvGrpSpPr>
        <p:grpSpPr bwMode="auto">
          <a:xfrm>
            <a:off x="1677988" y="1038227"/>
            <a:ext cx="1130300" cy="892176"/>
            <a:chOff x="1060" y="682"/>
            <a:chExt cx="712" cy="562"/>
          </a:xfrm>
        </p:grpSpPr>
        <p:sp>
          <p:nvSpPr>
            <p:cNvPr id="3143" name="Oval 2065" descr="40%"/>
            <p:cNvSpPr>
              <a:spLocks noChangeArrowheads="1"/>
            </p:cNvSpPr>
            <p:nvPr/>
          </p:nvSpPr>
          <p:spPr bwMode="auto">
            <a:xfrm>
              <a:off x="1060" y="724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44" name="Rectangle 2066"/>
            <p:cNvSpPr>
              <a:spLocks noChangeArrowheads="1"/>
            </p:cNvSpPr>
            <p:nvPr/>
          </p:nvSpPr>
          <p:spPr bwMode="auto">
            <a:xfrm>
              <a:off x="1060" y="682"/>
              <a:ext cx="712" cy="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ts val="0"/>
                </a:spcBef>
                <a:buSzTx/>
                <a:buFontTx/>
                <a:buNone/>
              </a:pPr>
              <a:br>
                <a:rPr lang="en-US" altLang="en-US" sz="1300" dirty="0"/>
              </a:br>
              <a:r>
                <a:rPr lang="en-US" altLang="en-US" sz="1300" dirty="0"/>
                <a:t>ENGR 102</a:t>
              </a:r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900" dirty="0"/>
                <a:t>Orientation II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W (3)</a:t>
              </a:r>
            </a:p>
          </p:txBody>
        </p:sp>
      </p:grpSp>
      <p:sp>
        <p:nvSpPr>
          <p:cNvPr id="3081" name="Oval 2068"/>
          <p:cNvSpPr>
            <a:spLocks noChangeArrowheads="1"/>
          </p:cNvSpPr>
          <p:nvPr/>
        </p:nvSpPr>
        <p:spPr bwMode="auto">
          <a:xfrm>
            <a:off x="1735138" y="2145507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83" name="Oval 2077" descr="40%"/>
          <p:cNvSpPr>
            <a:spLocks noChangeArrowheads="1"/>
          </p:cNvSpPr>
          <p:nvPr/>
        </p:nvSpPr>
        <p:spPr bwMode="auto">
          <a:xfrm>
            <a:off x="111074" y="4227512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3084" name="Group 2091"/>
          <p:cNvGrpSpPr>
            <a:grpSpLocks/>
          </p:cNvGrpSpPr>
          <p:nvPr/>
        </p:nvGrpSpPr>
        <p:grpSpPr bwMode="auto">
          <a:xfrm>
            <a:off x="84138" y="989728"/>
            <a:ext cx="1152525" cy="982663"/>
            <a:chOff x="48" y="626"/>
            <a:chExt cx="726" cy="619"/>
          </a:xfrm>
        </p:grpSpPr>
        <p:sp>
          <p:nvSpPr>
            <p:cNvPr id="3140" name="Oval 2092" descr="Outlined diamond"/>
            <p:cNvSpPr>
              <a:spLocks noChangeArrowheads="1"/>
            </p:cNvSpPr>
            <p:nvPr/>
          </p:nvSpPr>
          <p:spPr bwMode="auto">
            <a:xfrm>
              <a:off x="52" y="724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41" name="Rectangle 2093"/>
            <p:cNvSpPr>
              <a:spLocks noChangeArrowheads="1"/>
            </p:cNvSpPr>
            <p:nvPr/>
          </p:nvSpPr>
          <p:spPr bwMode="auto">
            <a:xfrm>
              <a:off x="48" y="626"/>
              <a:ext cx="726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ts val="0"/>
                </a:spcBef>
                <a:buSzTx/>
                <a:buFontTx/>
                <a:buNone/>
              </a:pPr>
              <a:br>
                <a:rPr lang="en-US" altLang="en-US" sz="1300" dirty="0"/>
              </a:br>
              <a:r>
                <a:rPr lang="en-US" altLang="en-US" sz="1300" dirty="0"/>
                <a:t>ENGR 110/115</a:t>
              </a:r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900" dirty="0"/>
                <a:t>Orientation I</a:t>
              </a:r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800" dirty="0"/>
                <a:t>F (3)</a:t>
              </a:r>
            </a:p>
          </p:txBody>
        </p:sp>
      </p:grpSp>
      <p:sp>
        <p:nvSpPr>
          <p:cNvPr id="3086" name="Oval 2108" descr="Outlined diamond"/>
          <p:cNvSpPr>
            <a:spLocks noChangeArrowheads="1"/>
          </p:cNvSpPr>
          <p:nvPr/>
        </p:nvSpPr>
        <p:spPr bwMode="auto">
          <a:xfrm>
            <a:off x="6323013" y="1104900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37" name="Rectangle 2138"/>
          <p:cNvSpPr>
            <a:spLocks noChangeArrowheads="1"/>
          </p:cNvSpPr>
          <p:nvPr/>
        </p:nvSpPr>
        <p:spPr bwMode="auto">
          <a:xfrm>
            <a:off x="2466762" y="6322418"/>
            <a:ext cx="5986463" cy="496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15000"/>
              </a:spcBef>
              <a:buSzTx/>
              <a:buFontTx/>
              <a:buNone/>
            </a:pPr>
            <a:r>
              <a:rPr lang="en-US" altLang="en-US" sz="800" dirty="0"/>
              <a:t>(       )    </a:t>
            </a:r>
            <a:r>
              <a:rPr lang="en-US" altLang="en-US" sz="800" b="0" dirty="0"/>
              <a:t>The number within the parenthesis represent the credits of the course.</a:t>
            </a:r>
          </a:p>
          <a:p>
            <a:pPr>
              <a:spcBef>
                <a:spcPct val="15000"/>
              </a:spcBef>
              <a:buSzTx/>
              <a:buFontTx/>
              <a:buNone/>
            </a:pPr>
            <a:r>
              <a:rPr lang="en-US" altLang="en-US" sz="800" dirty="0"/>
              <a:t>F, W,S:  </a:t>
            </a:r>
            <a:r>
              <a:rPr lang="en-US" altLang="en-US" sz="800" b="0" dirty="0"/>
              <a:t>Represents the  term the course is offered </a:t>
            </a:r>
            <a:r>
              <a:rPr lang="en-US" altLang="en-US" sz="800" dirty="0"/>
              <a:t>(F</a:t>
            </a:r>
            <a:r>
              <a:rPr lang="en-US" altLang="en-US" sz="800" b="0" dirty="0"/>
              <a:t>all, </a:t>
            </a:r>
            <a:r>
              <a:rPr lang="en-US" altLang="en-US" sz="800" dirty="0"/>
              <a:t>W</a:t>
            </a:r>
            <a:r>
              <a:rPr lang="en-US" altLang="en-US" sz="800" b="0" dirty="0"/>
              <a:t>inter and </a:t>
            </a:r>
            <a:r>
              <a:rPr lang="en-US" altLang="en-US" sz="800" dirty="0"/>
              <a:t>S</a:t>
            </a:r>
            <a:r>
              <a:rPr lang="en-US" altLang="en-US" sz="800" b="0" dirty="0"/>
              <a:t>pring term respectively).</a:t>
            </a:r>
          </a:p>
          <a:p>
            <a:pPr>
              <a:spcBef>
                <a:spcPct val="15000"/>
              </a:spcBef>
              <a:buSzTx/>
              <a:buFontTx/>
              <a:buNone/>
            </a:pPr>
            <a:endParaRPr lang="en-US" altLang="en-US" sz="800" b="0" dirty="0"/>
          </a:p>
        </p:txBody>
      </p:sp>
      <p:sp>
        <p:nvSpPr>
          <p:cNvPr id="3093" name="Text Box 2199"/>
          <p:cNvSpPr txBox="1">
            <a:spLocks noChangeArrowheads="1"/>
          </p:cNvSpPr>
          <p:nvPr/>
        </p:nvSpPr>
        <p:spPr bwMode="auto">
          <a:xfrm>
            <a:off x="106363" y="6583363"/>
            <a:ext cx="11350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sz="900" b="0" dirty="0">
                <a:latin typeface="Times New Roman"/>
                <a:cs typeface="Times New Roman"/>
              </a:rPr>
              <a:t>January 2025</a:t>
            </a:r>
          </a:p>
        </p:txBody>
      </p:sp>
      <p:grpSp>
        <p:nvGrpSpPr>
          <p:cNvPr id="3095" name="Group 2250"/>
          <p:cNvGrpSpPr>
            <a:grpSpLocks/>
          </p:cNvGrpSpPr>
          <p:nvPr/>
        </p:nvGrpSpPr>
        <p:grpSpPr bwMode="auto">
          <a:xfrm>
            <a:off x="3263901" y="1031876"/>
            <a:ext cx="1189038" cy="1044575"/>
            <a:chOff x="2061" y="677"/>
            <a:chExt cx="749" cy="658"/>
          </a:xfrm>
        </p:grpSpPr>
        <p:sp>
          <p:nvSpPr>
            <p:cNvPr id="3132" name="Oval 2210"/>
            <p:cNvSpPr>
              <a:spLocks noChangeArrowheads="1"/>
            </p:cNvSpPr>
            <p:nvPr/>
          </p:nvSpPr>
          <p:spPr bwMode="auto">
            <a:xfrm>
              <a:off x="2061" y="725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33" name="Rectangle 2211"/>
            <p:cNvSpPr>
              <a:spLocks noChangeArrowheads="1"/>
            </p:cNvSpPr>
            <p:nvPr/>
          </p:nvSpPr>
          <p:spPr bwMode="auto">
            <a:xfrm>
              <a:off x="2084" y="677"/>
              <a:ext cx="726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endParaRPr lang="en-US" altLang="en-US" sz="900" dirty="0"/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1300" dirty="0"/>
                <a:t>ENGR 103</a:t>
              </a:r>
            </a:p>
            <a:p>
              <a:pPr algn="ctr">
                <a:spcBef>
                  <a:spcPts val="0"/>
                </a:spcBef>
                <a:buSzTx/>
                <a:buFontTx/>
                <a:buNone/>
              </a:pPr>
              <a:r>
                <a:rPr lang="en-US" altLang="en-US" sz="900" dirty="0"/>
                <a:t>Orientation III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S (3)</a:t>
              </a:r>
            </a:p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endParaRPr lang="en-US" altLang="en-US" sz="800" dirty="0"/>
            </a:p>
          </p:txBody>
        </p:sp>
      </p:grpSp>
      <p:sp>
        <p:nvSpPr>
          <p:cNvPr id="3098" name="Oval 2096" descr="40%"/>
          <p:cNvSpPr>
            <a:spLocks noChangeArrowheads="1"/>
          </p:cNvSpPr>
          <p:nvPr/>
        </p:nvSpPr>
        <p:spPr bwMode="auto">
          <a:xfrm>
            <a:off x="3258626" y="2162175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05" name="Rectangle 2078"/>
          <p:cNvSpPr>
            <a:spLocks noChangeArrowheads="1"/>
          </p:cNvSpPr>
          <p:nvPr/>
        </p:nvSpPr>
        <p:spPr bwMode="auto">
          <a:xfrm>
            <a:off x="123263" y="4294981"/>
            <a:ext cx="1112838" cy="690562"/>
          </a:xfrm>
          <a:prstGeom prst="rect">
            <a:avLst/>
          </a:prstGeom>
          <a:noFill/>
          <a:ln>
            <a:noFill/>
          </a:ln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WR 121Z</a:t>
            </a:r>
            <a:br>
              <a:rPr lang="en-US" altLang="en-US" sz="1300" dirty="0"/>
            </a:br>
            <a:r>
              <a:rPr lang="en-US" altLang="en-US" sz="900" dirty="0"/>
              <a:t>English</a:t>
            </a:r>
            <a:br>
              <a:rPr lang="en-US" altLang="en-US" sz="900" dirty="0"/>
            </a:br>
            <a:r>
              <a:rPr lang="en-US" altLang="en-US" sz="900" dirty="0"/>
              <a:t>Composition  </a:t>
            </a:r>
            <a:r>
              <a:rPr lang="en-US" altLang="en-US" sz="800" dirty="0"/>
              <a:t>F,W,S (4) </a:t>
            </a:r>
          </a:p>
        </p:txBody>
      </p:sp>
      <p:sp>
        <p:nvSpPr>
          <p:cNvPr id="3106" name="Rectangle 2081"/>
          <p:cNvSpPr>
            <a:spLocks noChangeArrowheads="1"/>
          </p:cNvSpPr>
          <p:nvPr/>
        </p:nvSpPr>
        <p:spPr bwMode="auto">
          <a:xfrm>
            <a:off x="1672716" y="4230771"/>
            <a:ext cx="1141412" cy="87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250" dirty="0"/>
              <a:t>COMM 111Z/114</a:t>
            </a:r>
            <a:br>
              <a:rPr lang="en-US" altLang="en-US" sz="1300" dirty="0"/>
            </a:br>
            <a:r>
              <a:rPr lang="en-US" altLang="en-US" sz="900" dirty="0"/>
              <a:t>Speech 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F,W,S (4/3) </a:t>
            </a:r>
          </a:p>
        </p:txBody>
      </p:sp>
      <p:sp>
        <p:nvSpPr>
          <p:cNvPr id="3107" name="Rectangle 2165"/>
          <p:cNvSpPr>
            <a:spLocks noChangeArrowheads="1"/>
          </p:cNvSpPr>
          <p:nvPr/>
        </p:nvSpPr>
        <p:spPr bwMode="auto">
          <a:xfrm>
            <a:off x="3257550" y="4433888"/>
            <a:ext cx="11525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endParaRPr lang="en-US" altLang="en-US" sz="800"/>
          </a:p>
        </p:txBody>
      </p:sp>
      <p:sp>
        <p:nvSpPr>
          <p:cNvPr id="3115" name="Rectangle 2072"/>
          <p:cNvSpPr>
            <a:spLocks noChangeArrowheads="1"/>
          </p:cNvSpPr>
          <p:nvPr/>
        </p:nvSpPr>
        <p:spPr bwMode="auto">
          <a:xfrm>
            <a:off x="146051" y="2267745"/>
            <a:ext cx="1152525" cy="612775"/>
          </a:xfrm>
          <a:prstGeom prst="rect">
            <a:avLst/>
          </a:prstGeom>
          <a:noFill/>
          <a:ln>
            <a:noFill/>
          </a:ln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CH 201/204</a:t>
            </a:r>
            <a:br>
              <a:rPr lang="en-US" altLang="en-US" sz="1300" dirty="0"/>
            </a:br>
            <a:r>
              <a:rPr lang="en-US" altLang="en-US" sz="900" dirty="0"/>
              <a:t>Chemistry 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F, </a:t>
            </a:r>
            <a:r>
              <a:rPr lang="en-US" altLang="en-US" sz="800"/>
              <a:t>W (4)</a:t>
            </a:r>
            <a:endParaRPr lang="en-US" altLang="en-US" sz="800" dirty="0"/>
          </a:p>
        </p:txBody>
      </p:sp>
      <p:sp>
        <p:nvSpPr>
          <p:cNvPr id="3116" name="Rectangle 2"/>
          <p:cNvSpPr>
            <a:spLocks noChangeArrowheads="1"/>
          </p:cNvSpPr>
          <p:nvPr/>
        </p:nvSpPr>
        <p:spPr bwMode="auto">
          <a:xfrm>
            <a:off x="1724026" y="2251870"/>
            <a:ext cx="1141412" cy="6619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CH 202</a:t>
            </a:r>
            <a:br>
              <a:rPr lang="en-US" altLang="en-US" sz="2400" dirty="0"/>
            </a:br>
            <a:r>
              <a:rPr lang="en-US" altLang="en-US" sz="900" dirty="0"/>
              <a:t>Chemistry</a:t>
            </a:r>
            <a:r>
              <a:rPr lang="en-US" altLang="en-US" sz="1200" dirty="0"/>
              <a:t> 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W, S (3)</a:t>
            </a:r>
          </a:p>
        </p:txBody>
      </p:sp>
      <p:sp>
        <p:nvSpPr>
          <p:cNvPr id="3117" name="Rectangle 2141"/>
          <p:cNvSpPr>
            <a:spLocks noChangeArrowheads="1"/>
          </p:cNvSpPr>
          <p:nvPr/>
        </p:nvSpPr>
        <p:spPr bwMode="auto">
          <a:xfrm>
            <a:off x="3253299" y="2186997"/>
            <a:ext cx="11525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MTH 254</a:t>
            </a:r>
            <a:br>
              <a:rPr lang="en-US" altLang="en-US" sz="1300" dirty="0"/>
            </a:br>
            <a:r>
              <a:rPr lang="en-US" altLang="en-US" sz="900" dirty="0"/>
              <a:t>Vector</a:t>
            </a:r>
            <a:br>
              <a:rPr lang="en-US" altLang="en-US" sz="900" dirty="0"/>
            </a:br>
            <a:r>
              <a:rPr lang="en-US" altLang="en-US" sz="900" dirty="0"/>
              <a:t> Calculus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F,W,S (4) </a:t>
            </a:r>
          </a:p>
        </p:txBody>
      </p:sp>
      <p:sp>
        <p:nvSpPr>
          <p:cNvPr id="3118" name="Oval 2089" descr="40%"/>
          <p:cNvSpPr>
            <a:spLocks noChangeArrowheads="1"/>
          </p:cNvSpPr>
          <p:nvPr/>
        </p:nvSpPr>
        <p:spPr bwMode="auto">
          <a:xfrm>
            <a:off x="7866063" y="4318443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2" name="Oval 2089" descr="40%"/>
          <p:cNvSpPr>
            <a:spLocks noChangeArrowheads="1"/>
          </p:cNvSpPr>
          <p:nvPr/>
        </p:nvSpPr>
        <p:spPr bwMode="auto">
          <a:xfrm>
            <a:off x="7907338" y="2170113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6" name="Rectangle 4"/>
          <p:cNvSpPr>
            <a:spLocks noChangeArrowheads="1"/>
          </p:cNvSpPr>
          <p:nvPr/>
        </p:nvSpPr>
        <p:spPr bwMode="auto">
          <a:xfrm>
            <a:off x="2881717" y="1842345"/>
            <a:ext cx="574270" cy="4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3131" name="Rectangle 4"/>
          <p:cNvSpPr>
            <a:spLocks noChangeArrowheads="1"/>
          </p:cNvSpPr>
          <p:nvPr/>
        </p:nvSpPr>
        <p:spPr bwMode="auto">
          <a:xfrm>
            <a:off x="1236663" y="1514475"/>
            <a:ext cx="512762" cy="392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4" name="Rectangle 2069"/>
          <p:cNvSpPr>
            <a:spLocks noChangeArrowheads="1"/>
          </p:cNvSpPr>
          <p:nvPr/>
        </p:nvSpPr>
        <p:spPr bwMode="auto">
          <a:xfrm>
            <a:off x="3259839" y="4305435"/>
            <a:ext cx="1152525" cy="512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300"/>
              </a:spcAft>
              <a:buSzTx/>
              <a:buFontTx/>
              <a:buNone/>
            </a:pPr>
            <a:r>
              <a:rPr lang="en-US" altLang="en-US" sz="1300" dirty="0"/>
              <a:t>Free Elect </a:t>
            </a:r>
          </a:p>
          <a:p>
            <a:pPr algn="ctr">
              <a:spcBef>
                <a:spcPct val="50000"/>
              </a:spcBef>
              <a:spcAft>
                <a:spcPts val="300"/>
              </a:spcAft>
              <a:buSzTx/>
              <a:buFontTx/>
              <a:buNone/>
            </a:pPr>
            <a:r>
              <a:rPr lang="en-US" altLang="en-US" sz="800" dirty="0"/>
              <a:t>F,W,S (3) </a:t>
            </a:r>
          </a:p>
        </p:txBody>
      </p:sp>
      <p:sp>
        <p:nvSpPr>
          <p:cNvPr id="85" name="Oval 2140" descr="40%"/>
          <p:cNvSpPr>
            <a:spLocks noChangeArrowheads="1"/>
          </p:cNvSpPr>
          <p:nvPr/>
        </p:nvSpPr>
        <p:spPr bwMode="auto">
          <a:xfrm>
            <a:off x="4740276" y="3240880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MTH 256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Differential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Equations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F, W, S (4)</a:t>
            </a:r>
          </a:p>
        </p:txBody>
      </p:sp>
      <p:sp>
        <p:nvSpPr>
          <p:cNvPr id="109" name="Oval 2077" descr="40%"/>
          <p:cNvSpPr>
            <a:spLocks noChangeArrowheads="1"/>
          </p:cNvSpPr>
          <p:nvPr/>
        </p:nvSpPr>
        <p:spPr bwMode="auto">
          <a:xfrm>
            <a:off x="6349999" y="3241108"/>
            <a:ext cx="1141413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SzTx/>
              <a:buFontTx/>
              <a:buNone/>
            </a:pPr>
            <a:r>
              <a:rPr lang="en-US" altLang="en-US" sz="1300" dirty="0"/>
              <a:t>NSE 321 </a:t>
            </a:r>
            <a:r>
              <a:rPr lang="en-US" altLang="en-US" sz="900" dirty="0"/>
              <a:t>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SzTx/>
              <a:buFontTx/>
              <a:buNone/>
            </a:pPr>
            <a:r>
              <a:rPr lang="en-US" altLang="en-US" sz="800" dirty="0"/>
              <a:t>Intro </a:t>
            </a:r>
            <a:r>
              <a:rPr lang="en-US" altLang="en-US" sz="800" dirty="0" err="1"/>
              <a:t>Nuc</a:t>
            </a:r>
            <a:r>
              <a:rPr lang="en-US" altLang="en-US" sz="800" dirty="0"/>
              <a:t> Materials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SzTx/>
              <a:buFontTx/>
              <a:buNone/>
            </a:pPr>
            <a:endParaRPr lang="en-US" altLang="en-US" sz="800" dirty="0"/>
          </a:p>
          <a:p>
            <a:pPr algn="ctr">
              <a:spcBef>
                <a:spcPts val="0"/>
              </a:spcBef>
              <a:spcAft>
                <a:spcPts val="0"/>
              </a:spcAft>
              <a:buSzTx/>
              <a:buFontTx/>
              <a:buNone/>
            </a:pPr>
            <a:r>
              <a:rPr lang="en-US" altLang="en-US" sz="800" dirty="0"/>
              <a:t>W (3)</a:t>
            </a:r>
          </a:p>
        </p:txBody>
      </p:sp>
      <p:sp>
        <p:nvSpPr>
          <p:cNvPr id="110" name="Rectangle 2255"/>
          <p:cNvSpPr>
            <a:spLocks noChangeArrowheads="1"/>
          </p:cNvSpPr>
          <p:nvPr/>
        </p:nvSpPr>
        <p:spPr bwMode="auto">
          <a:xfrm>
            <a:off x="5938782" y="3121709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MTH 252</a:t>
            </a:r>
          </a:p>
        </p:txBody>
      </p:sp>
      <p:sp>
        <p:nvSpPr>
          <p:cNvPr id="115" name="Oval 2089" descr="40%"/>
          <p:cNvSpPr>
            <a:spLocks noChangeArrowheads="1"/>
          </p:cNvSpPr>
          <p:nvPr/>
        </p:nvSpPr>
        <p:spPr bwMode="auto">
          <a:xfrm>
            <a:off x="7904163" y="3224735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7" name="Rectangle 6"/>
          <p:cNvSpPr/>
          <p:nvPr/>
        </p:nvSpPr>
        <p:spPr>
          <a:xfrm>
            <a:off x="7940147" y="3215449"/>
            <a:ext cx="108055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200" dirty="0"/>
              <a:t>NSE 281   </a:t>
            </a:r>
            <a:r>
              <a:rPr lang="en-US" altLang="en-US" sz="900" dirty="0"/>
              <a:t>Intro Health Physics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000" dirty="0"/>
              <a:t>S(3)</a:t>
            </a:r>
            <a:endParaRPr lang="en-US" altLang="en-US" sz="1100" dirty="0"/>
          </a:p>
        </p:txBody>
      </p:sp>
      <p:sp>
        <p:nvSpPr>
          <p:cNvPr id="8" name="Rectangle 7"/>
          <p:cNvSpPr/>
          <p:nvPr/>
        </p:nvSpPr>
        <p:spPr>
          <a:xfrm>
            <a:off x="7554336" y="1063428"/>
            <a:ext cx="67742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235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04163" y="4342546"/>
            <a:ext cx="1062037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Tx/>
              <a:buFontTx/>
              <a:buNone/>
            </a:pPr>
            <a:r>
              <a:rPr lang="en-US" altLang="en-US" sz="1200" dirty="0"/>
              <a:t>NSE 351</a:t>
            </a:r>
          </a:p>
          <a:p>
            <a:pPr algn="ctr">
              <a:spcAft>
                <a:spcPts val="600"/>
              </a:spcAft>
              <a:buSzTx/>
              <a:buFontTx/>
              <a:buNone/>
            </a:pPr>
            <a:r>
              <a:rPr lang="en-US" altLang="en-US" sz="1000" dirty="0"/>
              <a:t>Intro </a:t>
            </a:r>
            <a:r>
              <a:rPr lang="en-US" altLang="en-US" sz="1000" dirty="0" err="1"/>
              <a:t>Nuc</a:t>
            </a:r>
            <a:r>
              <a:rPr lang="en-US" altLang="en-US" sz="1000" dirty="0"/>
              <a:t> Reactor Physics</a:t>
            </a:r>
          </a:p>
          <a:p>
            <a:pPr algn="ctr">
              <a:buSzTx/>
              <a:buFontTx/>
              <a:buNone/>
            </a:pPr>
            <a:r>
              <a:rPr lang="en-US" altLang="en-US" sz="850" dirty="0"/>
              <a:t>S (3)</a:t>
            </a:r>
          </a:p>
        </p:txBody>
      </p:sp>
      <p:sp>
        <p:nvSpPr>
          <p:cNvPr id="124" name="Oval 2140" descr="40%"/>
          <p:cNvSpPr>
            <a:spLocks noChangeArrowheads="1"/>
          </p:cNvSpPr>
          <p:nvPr/>
        </p:nvSpPr>
        <p:spPr bwMode="auto">
          <a:xfrm>
            <a:off x="4746166" y="2115493"/>
            <a:ext cx="1159335" cy="802956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PH 212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100" dirty="0"/>
              <a:t>Physics w/Calc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F, W (3)</a:t>
            </a:r>
          </a:p>
        </p:txBody>
      </p:sp>
      <p:sp>
        <p:nvSpPr>
          <p:cNvPr id="91" name="Oval 2140" descr="40%"/>
          <p:cNvSpPr>
            <a:spLocks noChangeArrowheads="1"/>
          </p:cNvSpPr>
          <p:nvPr/>
        </p:nvSpPr>
        <p:spPr bwMode="auto">
          <a:xfrm>
            <a:off x="3245470" y="4234384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5" name="Rectangle 2141"/>
          <p:cNvSpPr>
            <a:spLocks noChangeArrowheads="1"/>
          </p:cNvSpPr>
          <p:nvPr/>
        </p:nvSpPr>
        <p:spPr bwMode="auto">
          <a:xfrm>
            <a:off x="3257550" y="3310858"/>
            <a:ext cx="1152525" cy="68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PH 211</a:t>
            </a:r>
            <a:br>
              <a:rPr lang="en-US" altLang="en-US" sz="1300" dirty="0"/>
            </a:br>
            <a:r>
              <a:rPr lang="en-US" altLang="en-US" sz="900" dirty="0"/>
              <a:t>Physics w/ Calculus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F,S (4) </a:t>
            </a:r>
          </a:p>
        </p:txBody>
      </p:sp>
      <p:sp>
        <p:nvSpPr>
          <p:cNvPr id="97" name="Rectangle 2255"/>
          <p:cNvSpPr>
            <a:spLocks noChangeArrowheads="1"/>
          </p:cNvSpPr>
          <p:nvPr/>
        </p:nvSpPr>
        <p:spPr bwMode="auto">
          <a:xfrm>
            <a:off x="2674200" y="2995138"/>
            <a:ext cx="1014413" cy="33598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  <a:defRPr/>
            </a:pPr>
            <a:r>
              <a:rPr lang="en-US" altLang="en-US" sz="800" b="0" dirty="0"/>
              <a:t>MTH 251</a:t>
            </a:r>
          </a:p>
          <a:p>
            <a:pPr algn="ctr">
              <a:spcBef>
                <a:spcPts val="0"/>
              </a:spcBef>
              <a:buSzTx/>
              <a:buFontTx/>
              <a:buNone/>
              <a:defRPr/>
            </a:pPr>
            <a:r>
              <a:rPr lang="en-US" altLang="en-US" sz="800" b="0" dirty="0"/>
              <a:t>Co-</a:t>
            </a:r>
            <a:r>
              <a:rPr lang="en-US" altLang="en-US" sz="800" b="0" dirty="0" err="1"/>
              <a:t>req</a:t>
            </a:r>
            <a:r>
              <a:rPr lang="en-US" altLang="en-US" sz="800" b="0" dirty="0"/>
              <a:t>: MTH 252</a:t>
            </a:r>
          </a:p>
        </p:txBody>
      </p:sp>
      <p:sp>
        <p:nvSpPr>
          <p:cNvPr id="101" name="Rectangle 2255"/>
          <p:cNvSpPr>
            <a:spLocks noChangeArrowheads="1"/>
          </p:cNvSpPr>
          <p:nvPr/>
        </p:nvSpPr>
        <p:spPr bwMode="auto">
          <a:xfrm>
            <a:off x="2739619" y="2090879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MTH 252</a:t>
            </a:r>
            <a:endParaRPr lang="en-US" altLang="en-US" sz="800" b="0" dirty="0"/>
          </a:p>
        </p:txBody>
      </p:sp>
      <p:sp>
        <p:nvSpPr>
          <p:cNvPr id="102" name="Oval 2140" descr="40%"/>
          <p:cNvSpPr>
            <a:spLocks noChangeArrowheads="1"/>
          </p:cNvSpPr>
          <p:nvPr/>
        </p:nvSpPr>
        <p:spPr bwMode="auto">
          <a:xfrm>
            <a:off x="4740276" y="4293099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Arts &amp; Hum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General </a:t>
            </a:r>
            <a:r>
              <a:rPr lang="en-US" altLang="en-US" sz="800" dirty="0"/>
              <a:t>(3)</a:t>
            </a:r>
          </a:p>
        </p:txBody>
      </p:sp>
      <p:sp>
        <p:nvSpPr>
          <p:cNvPr id="105" name="Rectangle 2255"/>
          <p:cNvSpPr>
            <a:spLocks noChangeArrowheads="1"/>
          </p:cNvSpPr>
          <p:nvPr/>
        </p:nvSpPr>
        <p:spPr bwMode="auto">
          <a:xfrm>
            <a:off x="5711825" y="1064711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  <a:defRPr/>
            </a:pPr>
            <a:r>
              <a:rPr lang="en-US" altLang="en-US" sz="800" b="0" dirty="0"/>
              <a:t>MTH 256</a:t>
            </a:r>
          </a:p>
        </p:txBody>
      </p:sp>
      <p:sp>
        <p:nvSpPr>
          <p:cNvPr id="108" name="Oval 2140" descr="40%"/>
          <p:cNvSpPr>
            <a:spLocks noChangeArrowheads="1"/>
          </p:cNvSpPr>
          <p:nvPr/>
        </p:nvSpPr>
        <p:spPr bwMode="auto">
          <a:xfrm>
            <a:off x="6303169" y="4293098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PH 213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Physics w/ Calculus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W,S (4)</a:t>
            </a:r>
          </a:p>
        </p:txBody>
      </p:sp>
      <p:sp>
        <p:nvSpPr>
          <p:cNvPr id="116" name="Rectangle 2255"/>
          <p:cNvSpPr>
            <a:spLocks noChangeArrowheads="1"/>
          </p:cNvSpPr>
          <p:nvPr/>
        </p:nvSpPr>
        <p:spPr bwMode="auto">
          <a:xfrm>
            <a:off x="5893612" y="4179619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PH 212</a:t>
            </a:r>
          </a:p>
        </p:txBody>
      </p:sp>
      <p:sp>
        <p:nvSpPr>
          <p:cNvPr id="117" name="Oval 2140" descr="40%"/>
          <p:cNvSpPr>
            <a:spLocks noChangeArrowheads="1"/>
          </p:cNvSpPr>
          <p:nvPr/>
        </p:nvSpPr>
        <p:spPr bwMode="auto">
          <a:xfrm>
            <a:off x="7860141" y="1147796"/>
            <a:ext cx="1159335" cy="802956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236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 err="1"/>
              <a:t>Nuc</a:t>
            </a:r>
            <a:r>
              <a:rPr lang="en-US" altLang="en-US" sz="900" dirty="0"/>
              <a:t> Radiation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 Detection &amp;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Instrumentation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S (4)</a:t>
            </a:r>
          </a:p>
        </p:txBody>
      </p:sp>
      <p:sp>
        <p:nvSpPr>
          <p:cNvPr id="113" name="Oval 2089" descr="40%"/>
          <p:cNvSpPr>
            <a:spLocks noChangeArrowheads="1"/>
          </p:cNvSpPr>
          <p:nvPr/>
        </p:nvSpPr>
        <p:spPr bwMode="auto">
          <a:xfrm>
            <a:off x="7893050" y="5268860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" name="Rectangle 2"/>
          <p:cNvSpPr/>
          <p:nvPr/>
        </p:nvSpPr>
        <p:spPr>
          <a:xfrm>
            <a:off x="7817897" y="5342768"/>
            <a:ext cx="1302829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spcAft>
                <a:spcPts val="600"/>
              </a:spcAft>
            </a:pPr>
            <a:r>
              <a:rPr lang="en-US" altLang="en-US" sz="1300" dirty="0">
                <a:solidFill>
                  <a:srgbClr val="000000"/>
                </a:solidFill>
              </a:rPr>
              <a:t>Arts &amp; Hum</a:t>
            </a:r>
          </a:p>
          <a:p>
            <a:pPr lvl="0" algn="ctr">
              <a:spcBef>
                <a:spcPct val="50000"/>
              </a:spcBef>
              <a:spcAft>
                <a:spcPts val="600"/>
              </a:spcAft>
            </a:pPr>
            <a:r>
              <a:rPr lang="en-US" altLang="en-US" sz="900" dirty="0">
                <a:solidFill>
                  <a:srgbClr val="000000"/>
                </a:solidFill>
              </a:rPr>
              <a:t>Global (3)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7525990" y="4279596"/>
            <a:ext cx="58381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235 </a:t>
            </a:r>
          </a:p>
        </p:txBody>
      </p:sp>
      <p:sp>
        <p:nvSpPr>
          <p:cNvPr id="5" name="Rectangle 4"/>
          <p:cNvSpPr/>
          <p:nvPr/>
        </p:nvSpPr>
        <p:spPr>
          <a:xfrm>
            <a:off x="2549378" y="910224"/>
            <a:ext cx="118617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ENGR 102 Pre-</a:t>
            </a:r>
            <a:r>
              <a:rPr lang="en-US" sz="800" dirty="0" err="1"/>
              <a:t>Req</a:t>
            </a:r>
            <a:r>
              <a:rPr lang="en-US" sz="800" dirty="0"/>
              <a:t> &amp; MTH 112 Co-</a:t>
            </a:r>
            <a:r>
              <a:rPr lang="en-US" sz="800" dirty="0" err="1"/>
              <a:t>Req</a:t>
            </a:r>
            <a:endParaRPr lang="en-US" sz="800" dirty="0"/>
          </a:p>
        </p:txBody>
      </p:sp>
      <p:sp>
        <p:nvSpPr>
          <p:cNvPr id="125" name="Rectangle 2255">
            <a:extLst>
              <a:ext uri="{FF2B5EF4-FFF2-40B4-BE49-F238E27FC236}">
                <a16:creationId xmlns:a16="http://schemas.microsoft.com/office/drawing/2014/main" id="{C6178606-EEE5-4932-8B71-48C55C296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1256" y="2028346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234</a:t>
            </a:r>
          </a:p>
        </p:txBody>
      </p:sp>
      <p:sp>
        <p:nvSpPr>
          <p:cNvPr id="9" name="Oval 2089" descr="40%">
            <a:extLst>
              <a:ext uri="{FF2B5EF4-FFF2-40B4-BE49-F238E27FC236}">
                <a16:creationId xmlns:a16="http://schemas.microsoft.com/office/drawing/2014/main" id="{2C9CA01C-54DF-DDCB-549F-773F784BA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64" y="5176023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B3095-E2A4-F6B9-13C8-045D6DE0EC03}"/>
              </a:ext>
            </a:extLst>
          </p:cNvPr>
          <p:cNvSpPr/>
          <p:nvPr/>
        </p:nvSpPr>
        <p:spPr>
          <a:xfrm>
            <a:off x="6292578" y="5283657"/>
            <a:ext cx="1302829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spcAft>
                <a:spcPts val="600"/>
              </a:spcAft>
            </a:pPr>
            <a:r>
              <a:rPr lang="en-US" altLang="en-US" sz="1300" dirty="0">
                <a:solidFill>
                  <a:srgbClr val="000000"/>
                </a:solidFill>
              </a:rPr>
              <a:t>Diff </a:t>
            </a:r>
            <a:r>
              <a:rPr lang="en-US" altLang="en-US" sz="1300" dirty="0" err="1">
                <a:solidFill>
                  <a:srgbClr val="000000"/>
                </a:solidFill>
              </a:rPr>
              <a:t>Pwr</a:t>
            </a:r>
            <a:r>
              <a:rPr lang="en-US" altLang="en-US" sz="1300" dirty="0">
                <a:solidFill>
                  <a:srgbClr val="000000"/>
                </a:solidFill>
              </a:rPr>
              <a:t> Opp</a:t>
            </a:r>
          </a:p>
          <a:p>
            <a:pPr lvl="0" algn="ctr">
              <a:spcBef>
                <a:spcPct val="50000"/>
              </a:spcBef>
              <a:spcAft>
                <a:spcPts val="600"/>
              </a:spcAft>
            </a:pPr>
            <a:r>
              <a:rPr lang="en-US" altLang="en-US" sz="900" dirty="0">
                <a:solidFill>
                  <a:srgbClr val="000000"/>
                </a:solidFill>
              </a:rPr>
              <a:t>Foundations (3)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7F7A75-3EFB-F52B-26BA-BB9BD759DCF2}"/>
              </a:ext>
            </a:extLst>
          </p:cNvPr>
          <p:cNvSpPr/>
          <p:nvPr/>
        </p:nvSpPr>
        <p:spPr>
          <a:xfrm>
            <a:off x="6384829" y="1147777"/>
            <a:ext cx="108055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200" dirty="0"/>
              <a:t>NSE 233 </a:t>
            </a:r>
            <a:r>
              <a:rPr lang="en-US" altLang="en-US" sz="900" dirty="0"/>
              <a:t>Mathematical Methods for NE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W(3)</a:t>
            </a:r>
          </a:p>
        </p:txBody>
      </p:sp>
      <p:sp>
        <p:nvSpPr>
          <p:cNvPr id="6" name="Rectangle 2255">
            <a:extLst>
              <a:ext uri="{FF2B5EF4-FFF2-40B4-BE49-F238E27FC236}">
                <a16:creationId xmlns:a16="http://schemas.microsoft.com/office/drawing/2014/main" id="{52DBDB6C-15C7-AE34-6914-91B353539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352" y="2067010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CH 201</a:t>
            </a:r>
          </a:p>
        </p:txBody>
      </p:sp>
      <p:sp>
        <p:nvSpPr>
          <p:cNvPr id="10" name="Rectangle 2255">
            <a:extLst>
              <a:ext uri="{FF2B5EF4-FFF2-40B4-BE49-F238E27FC236}">
                <a16:creationId xmlns:a16="http://schemas.microsoft.com/office/drawing/2014/main" id="{B015337C-D937-7D4F-4DD9-233A66725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914" y="3314862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MTH 251</a:t>
            </a:r>
            <a:endParaRPr lang="en-US" altLang="en-US" sz="800" b="0" dirty="0"/>
          </a:p>
        </p:txBody>
      </p:sp>
      <p:sp>
        <p:nvSpPr>
          <p:cNvPr id="13" name="Rectangle 2255">
            <a:extLst>
              <a:ext uri="{FF2B5EF4-FFF2-40B4-BE49-F238E27FC236}">
                <a16:creationId xmlns:a16="http://schemas.microsoft.com/office/drawing/2014/main" id="{C3F0A4FE-820F-04F0-DE19-21634CE60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9098" y="963585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MTH 251</a:t>
            </a:r>
            <a:endParaRPr lang="en-US" altLang="en-US" sz="800" b="0" dirty="0"/>
          </a:p>
        </p:txBody>
      </p:sp>
      <p:sp>
        <p:nvSpPr>
          <p:cNvPr id="15" name="Rectangle 2255">
            <a:extLst>
              <a:ext uri="{FF2B5EF4-FFF2-40B4-BE49-F238E27FC236}">
                <a16:creationId xmlns:a16="http://schemas.microsoft.com/office/drawing/2014/main" id="{61115354-4483-B7A9-A3B0-4C995E464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681" y="1997954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PH 211</a:t>
            </a:r>
            <a:endParaRPr lang="en-US" altLang="en-US" sz="800" b="0" dirty="0"/>
          </a:p>
        </p:txBody>
      </p:sp>
      <p:sp>
        <p:nvSpPr>
          <p:cNvPr id="16" name="Rectangle 2255">
            <a:extLst>
              <a:ext uri="{FF2B5EF4-FFF2-40B4-BE49-F238E27FC236}">
                <a16:creationId xmlns:a16="http://schemas.microsoft.com/office/drawing/2014/main" id="{BCF126A7-1AC0-4D46-01F0-EFF3C929B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637" y="3118248"/>
            <a:ext cx="1014413" cy="21287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MTH 254</a:t>
            </a:r>
            <a:endParaRPr lang="en-US" altLang="en-US" sz="800" b="0" dirty="0"/>
          </a:p>
        </p:txBody>
      </p:sp>
      <p:sp>
        <p:nvSpPr>
          <p:cNvPr id="18" name="Oval 2140" descr="40%">
            <a:extLst>
              <a:ext uri="{FF2B5EF4-FFF2-40B4-BE49-F238E27FC236}">
                <a16:creationId xmlns:a16="http://schemas.microsoft.com/office/drawing/2014/main" id="{8678288E-1770-8997-5B3B-05573B903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6166" y="1131341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234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Radiation &amp;Nuclear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Physics I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 (3)</a:t>
            </a:r>
          </a:p>
        </p:txBody>
      </p:sp>
      <p:sp>
        <p:nvSpPr>
          <p:cNvPr id="19" name="Oval 2140" descr="40%">
            <a:extLst>
              <a:ext uri="{FF2B5EF4-FFF2-40B4-BE49-F238E27FC236}">
                <a16:creationId xmlns:a16="http://schemas.microsoft.com/office/drawing/2014/main" id="{D65A1C8E-1774-B9AE-938D-F67B63F4E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5578" y="2242244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235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Radiation &amp; Nuclear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Physics II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W (3)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066376-1952-0A3C-E3E4-7AB1C9C28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4412" y="2276449"/>
            <a:ext cx="1140051" cy="63403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3596" y="1097402"/>
            <a:ext cx="4234491" cy="2987786"/>
            <a:chOff x="6838157" y="3322963"/>
            <a:chExt cx="4234491" cy="2987786"/>
          </a:xfrm>
          <a:noFill/>
        </p:grpSpPr>
        <p:sp>
          <p:nvSpPr>
            <p:cNvPr id="3076" name="Oval 2140" descr="40%"/>
            <p:cNvSpPr>
              <a:spLocks noChangeArrowheads="1"/>
            </p:cNvSpPr>
            <p:nvPr/>
          </p:nvSpPr>
          <p:spPr bwMode="auto">
            <a:xfrm>
              <a:off x="9942348" y="3322963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089" name="Oval 2140" descr="40%"/>
            <p:cNvSpPr>
              <a:spLocks noChangeArrowheads="1"/>
            </p:cNvSpPr>
            <p:nvPr/>
          </p:nvSpPr>
          <p:spPr bwMode="auto">
            <a:xfrm>
              <a:off x="8449699" y="5404801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090" name="Oval 2174" descr="40%"/>
            <p:cNvSpPr>
              <a:spLocks noChangeArrowheads="1"/>
            </p:cNvSpPr>
            <p:nvPr/>
          </p:nvSpPr>
          <p:spPr bwMode="auto">
            <a:xfrm>
              <a:off x="6847682" y="5474380"/>
              <a:ext cx="1130300" cy="82550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03" name="Rectangle 2141"/>
            <p:cNvSpPr>
              <a:spLocks noChangeArrowheads="1"/>
            </p:cNvSpPr>
            <p:nvPr/>
          </p:nvSpPr>
          <p:spPr bwMode="auto">
            <a:xfrm>
              <a:off x="6910317" y="4432263"/>
              <a:ext cx="1131888" cy="82843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H 445 </a:t>
              </a:r>
              <a:r>
                <a:rPr lang="en-US" altLang="en-US" sz="900" dirty="0"/>
                <a:t>Occupational Health</a:t>
              </a:r>
            </a:p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800" dirty="0"/>
                <a:t>F, W, S (3) </a:t>
              </a:r>
            </a:p>
          </p:txBody>
        </p:sp>
        <p:sp>
          <p:nvSpPr>
            <p:cNvPr id="3104" name="Rectangle 2175"/>
            <p:cNvSpPr>
              <a:spLocks noChangeArrowheads="1"/>
            </p:cNvSpPr>
            <p:nvPr/>
          </p:nvSpPr>
          <p:spPr bwMode="auto">
            <a:xfrm>
              <a:off x="6838157" y="5482317"/>
              <a:ext cx="1152525" cy="82843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r>
                <a:rPr lang="en-US" altLang="en-US" sz="1300" dirty="0"/>
                <a:t>ST 314</a:t>
              </a:r>
              <a:br>
                <a:rPr lang="en-US" altLang="en-US" sz="1300" dirty="0"/>
              </a:br>
              <a:r>
                <a:rPr lang="en-US" altLang="en-US" sz="900" dirty="0"/>
                <a:t>Statistics for Engineers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F,W,S (3) </a:t>
              </a:r>
            </a:p>
          </p:txBody>
        </p:sp>
      </p:grpSp>
      <p:sp>
        <p:nvSpPr>
          <p:cNvPr id="3074" name="Oval 2065" descr="40%"/>
          <p:cNvSpPr>
            <a:spLocks noChangeArrowheads="1"/>
          </p:cNvSpPr>
          <p:nvPr/>
        </p:nvSpPr>
        <p:spPr bwMode="auto">
          <a:xfrm>
            <a:off x="1683801" y="4254699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57" name="Oval 2164" descr="40%"/>
          <p:cNvSpPr>
            <a:spLocks noChangeArrowheads="1"/>
          </p:cNvSpPr>
          <p:nvPr/>
        </p:nvSpPr>
        <p:spPr bwMode="auto">
          <a:xfrm>
            <a:off x="161376" y="2208314"/>
            <a:ext cx="1130301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77" name="Rectangle 2050"/>
          <p:cNvSpPr>
            <a:spLocks noChangeArrowheads="1"/>
          </p:cNvSpPr>
          <p:nvPr/>
        </p:nvSpPr>
        <p:spPr bwMode="auto">
          <a:xfrm>
            <a:off x="4403725" y="249872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78" name="Rectangle 2051"/>
          <p:cNvSpPr>
            <a:spLocks noChangeArrowheads="1"/>
          </p:cNvSpPr>
          <p:nvPr/>
        </p:nvSpPr>
        <p:spPr bwMode="auto">
          <a:xfrm>
            <a:off x="4251325" y="517525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45" name="Line 2053"/>
          <p:cNvSpPr>
            <a:spLocks noChangeShapeType="1"/>
          </p:cNvSpPr>
          <p:nvPr/>
        </p:nvSpPr>
        <p:spPr bwMode="auto">
          <a:xfrm>
            <a:off x="6350" y="910231"/>
            <a:ext cx="897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6" name="Rectangle 2054"/>
          <p:cNvSpPr>
            <a:spLocks noChangeArrowheads="1"/>
          </p:cNvSpPr>
          <p:nvPr/>
        </p:nvSpPr>
        <p:spPr bwMode="auto">
          <a:xfrm>
            <a:off x="1292225" y="300240"/>
            <a:ext cx="1685925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 dirty="0"/>
              <a:t>THIRD YEAR</a:t>
            </a:r>
          </a:p>
        </p:txBody>
      </p:sp>
      <p:sp>
        <p:nvSpPr>
          <p:cNvPr id="3147" name="Rectangle 2055"/>
          <p:cNvSpPr>
            <a:spLocks noChangeArrowheads="1"/>
          </p:cNvSpPr>
          <p:nvPr/>
        </p:nvSpPr>
        <p:spPr bwMode="auto">
          <a:xfrm>
            <a:off x="6091238" y="300240"/>
            <a:ext cx="1533525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 dirty="0"/>
              <a:t>FOURTH YEAR</a:t>
            </a:r>
          </a:p>
        </p:txBody>
      </p:sp>
      <p:sp>
        <p:nvSpPr>
          <p:cNvPr id="3148" name="Rectangle 2056"/>
          <p:cNvSpPr>
            <a:spLocks noChangeArrowheads="1"/>
          </p:cNvSpPr>
          <p:nvPr/>
        </p:nvSpPr>
        <p:spPr bwMode="auto">
          <a:xfrm>
            <a:off x="4872038" y="603655"/>
            <a:ext cx="8477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Fall</a:t>
            </a:r>
          </a:p>
        </p:txBody>
      </p:sp>
      <p:sp>
        <p:nvSpPr>
          <p:cNvPr id="3149" name="Rectangle 2057"/>
          <p:cNvSpPr>
            <a:spLocks noChangeArrowheads="1"/>
          </p:cNvSpPr>
          <p:nvPr/>
        </p:nvSpPr>
        <p:spPr bwMode="auto">
          <a:xfrm>
            <a:off x="1749425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Winter</a:t>
            </a:r>
          </a:p>
        </p:txBody>
      </p:sp>
      <p:sp>
        <p:nvSpPr>
          <p:cNvPr id="3150" name="Rectangle 2058"/>
          <p:cNvSpPr>
            <a:spLocks noChangeArrowheads="1"/>
          </p:cNvSpPr>
          <p:nvPr/>
        </p:nvSpPr>
        <p:spPr bwMode="auto">
          <a:xfrm>
            <a:off x="3349625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Spring</a:t>
            </a:r>
          </a:p>
        </p:txBody>
      </p:sp>
      <p:sp>
        <p:nvSpPr>
          <p:cNvPr id="3151" name="Rectangle 2059"/>
          <p:cNvSpPr>
            <a:spLocks noChangeArrowheads="1"/>
          </p:cNvSpPr>
          <p:nvPr/>
        </p:nvSpPr>
        <p:spPr bwMode="auto">
          <a:xfrm>
            <a:off x="225425" y="603655"/>
            <a:ext cx="8477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Fall</a:t>
            </a:r>
          </a:p>
        </p:txBody>
      </p:sp>
      <p:sp>
        <p:nvSpPr>
          <p:cNvPr id="3152" name="Rectangle 2060"/>
          <p:cNvSpPr>
            <a:spLocks noChangeArrowheads="1"/>
          </p:cNvSpPr>
          <p:nvPr/>
        </p:nvSpPr>
        <p:spPr bwMode="auto">
          <a:xfrm>
            <a:off x="6396038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Winter</a:t>
            </a:r>
          </a:p>
        </p:txBody>
      </p:sp>
      <p:sp>
        <p:nvSpPr>
          <p:cNvPr id="3153" name="Rectangle 2061"/>
          <p:cNvSpPr>
            <a:spLocks noChangeArrowheads="1"/>
          </p:cNvSpPr>
          <p:nvPr/>
        </p:nvSpPr>
        <p:spPr bwMode="auto">
          <a:xfrm>
            <a:off x="7920038" y="603655"/>
            <a:ext cx="1076325" cy="30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400" b="0"/>
              <a:t>Spring</a:t>
            </a:r>
          </a:p>
        </p:txBody>
      </p:sp>
      <p:sp>
        <p:nvSpPr>
          <p:cNvPr id="3154" name="Line 2062"/>
          <p:cNvSpPr>
            <a:spLocks noChangeShapeType="1"/>
          </p:cNvSpPr>
          <p:nvPr/>
        </p:nvSpPr>
        <p:spPr bwMode="auto">
          <a:xfrm>
            <a:off x="4572000" y="916552"/>
            <a:ext cx="0" cy="534137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5" name="Rectangle 2063"/>
          <p:cNvSpPr>
            <a:spLocks noChangeArrowheads="1"/>
          </p:cNvSpPr>
          <p:nvPr/>
        </p:nvSpPr>
        <p:spPr bwMode="auto">
          <a:xfrm>
            <a:off x="2968625" y="-3175"/>
            <a:ext cx="4019550" cy="336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600" u="sng" dirty="0"/>
              <a:t>HEALTH PHYSICS</a:t>
            </a:r>
          </a:p>
        </p:txBody>
      </p:sp>
      <p:grpSp>
        <p:nvGrpSpPr>
          <p:cNvPr id="3080" name="Group 2064"/>
          <p:cNvGrpSpPr>
            <a:grpSpLocks/>
          </p:cNvGrpSpPr>
          <p:nvPr/>
        </p:nvGrpSpPr>
        <p:grpSpPr bwMode="auto">
          <a:xfrm>
            <a:off x="1677988" y="1104900"/>
            <a:ext cx="1130300" cy="831850"/>
            <a:chOff x="1060" y="724"/>
            <a:chExt cx="712" cy="524"/>
          </a:xfrm>
          <a:noFill/>
        </p:grpSpPr>
        <p:sp>
          <p:nvSpPr>
            <p:cNvPr id="3143" name="Oval 2065" descr="40%"/>
            <p:cNvSpPr>
              <a:spLocks noChangeArrowheads="1"/>
            </p:cNvSpPr>
            <p:nvPr/>
          </p:nvSpPr>
          <p:spPr bwMode="auto">
            <a:xfrm>
              <a:off x="1060" y="724"/>
              <a:ext cx="712" cy="52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44" name="Rectangle 2066"/>
            <p:cNvSpPr>
              <a:spLocks noChangeArrowheads="1"/>
            </p:cNvSpPr>
            <p:nvPr/>
          </p:nvSpPr>
          <p:spPr bwMode="auto">
            <a:xfrm>
              <a:off x="1060" y="731"/>
              <a:ext cx="712" cy="5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300" dirty="0"/>
                <a:t>BI 222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900" dirty="0"/>
                <a:t>Principles of Biology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 W (4)</a:t>
              </a:r>
            </a:p>
          </p:txBody>
        </p:sp>
      </p:grpSp>
      <p:sp>
        <p:nvSpPr>
          <p:cNvPr id="3081" name="Oval 2068"/>
          <p:cNvSpPr>
            <a:spLocks noChangeArrowheads="1"/>
          </p:cNvSpPr>
          <p:nvPr/>
        </p:nvSpPr>
        <p:spPr bwMode="auto">
          <a:xfrm>
            <a:off x="1735138" y="2145507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83" name="Oval 2077" descr="40%"/>
          <p:cNvSpPr>
            <a:spLocks noChangeArrowheads="1"/>
          </p:cNvSpPr>
          <p:nvPr/>
        </p:nvSpPr>
        <p:spPr bwMode="auto">
          <a:xfrm>
            <a:off x="111074" y="4227512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3084" name="Group 2091"/>
          <p:cNvGrpSpPr>
            <a:grpSpLocks/>
          </p:cNvGrpSpPr>
          <p:nvPr/>
        </p:nvGrpSpPr>
        <p:grpSpPr bwMode="auto">
          <a:xfrm>
            <a:off x="90488" y="1103315"/>
            <a:ext cx="1154113" cy="836613"/>
            <a:chOff x="52" y="724"/>
            <a:chExt cx="727" cy="527"/>
          </a:xfrm>
        </p:grpSpPr>
        <p:sp>
          <p:nvSpPr>
            <p:cNvPr id="3140" name="Oval 2092" descr="Outlined diamond"/>
            <p:cNvSpPr>
              <a:spLocks noChangeArrowheads="1"/>
            </p:cNvSpPr>
            <p:nvPr/>
          </p:nvSpPr>
          <p:spPr bwMode="auto">
            <a:xfrm>
              <a:off x="52" y="724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41" name="Rectangle 2093"/>
            <p:cNvSpPr>
              <a:spLocks noChangeArrowheads="1"/>
            </p:cNvSpPr>
            <p:nvPr/>
          </p:nvSpPr>
          <p:spPr bwMode="auto">
            <a:xfrm>
              <a:off x="53" y="778"/>
              <a:ext cx="726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300" dirty="0"/>
                <a:t>BI 221 </a:t>
              </a:r>
              <a:r>
                <a:rPr lang="en-US" altLang="en-US" sz="900" dirty="0"/>
                <a:t>Principles of Biology</a:t>
              </a:r>
              <a:r>
                <a:rPr lang="en-US" altLang="en-US" sz="800" dirty="0"/>
                <a:t> </a:t>
              </a:r>
            </a:p>
            <a:p>
              <a:pPr algn="ctr"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800" dirty="0"/>
                <a:t>F, W, S (3)</a:t>
              </a:r>
            </a:p>
          </p:txBody>
        </p:sp>
      </p:grpSp>
      <p:sp>
        <p:nvSpPr>
          <p:cNvPr id="3086" name="Oval 2108" descr="Outlined diamond"/>
          <p:cNvSpPr>
            <a:spLocks noChangeArrowheads="1"/>
          </p:cNvSpPr>
          <p:nvPr/>
        </p:nvSpPr>
        <p:spPr bwMode="auto">
          <a:xfrm>
            <a:off x="6323013" y="1104900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093" name="Text Box 2199"/>
          <p:cNvSpPr txBox="1">
            <a:spLocks noChangeArrowheads="1"/>
          </p:cNvSpPr>
          <p:nvPr/>
        </p:nvSpPr>
        <p:spPr bwMode="auto">
          <a:xfrm>
            <a:off x="106363" y="6583363"/>
            <a:ext cx="11350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sz="900" b="0" dirty="0">
                <a:latin typeface="Times New Roman"/>
                <a:cs typeface="Times New Roman"/>
              </a:rPr>
              <a:t>January 2025</a:t>
            </a:r>
            <a:endParaRPr lang="en-US" altLang="en-US" sz="900" b="0" dirty="0"/>
          </a:p>
        </p:txBody>
      </p:sp>
      <p:grpSp>
        <p:nvGrpSpPr>
          <p:cNvPr id="3095" name="Group 2250"/>
          <p:cNvGrpSpPr>
            <a:grpSpLocks/>
          </p:cNvGrpSpPr>
          <p:nvPr/>
        </p:nvGrpSpPr>
        <p:grpSpPr bwMode="auto">
          <a:xfrm>
            <a:off x="3229450" y="2107569"/>
            <a:ext cx="1119114" cy="819183"/>
            <a:chOff x="2061" y="715"/>
            <a:chExt cx="712" cy="530"/>
          </a:xfrm>
        </p:grpSpPr>
        <p:sp>
          <p:nvSpPr>
            <p:cNvPr id="3132" name="Oval 2210"/>
            <p:cNvSpPr>
              <a:spLocks noChangeArrowheads="1"/>
            </p:cNvSpPr>
            <p:nvPr/>
          </p:nvSpPr>
          <p:spPr bwMode="auto">
            <a:xfrm>
              <a:off x="2061" y="725"/>
              <a:ext cx="712" cy="5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3133" name="Rectangle 2211"/>
            <p:cNvSpPr>
              <a:spLocks noChangeArrowheads="1"/>
            </p:cNvSpPr>
            <p:nvPr/>
          </p:nvSpPr>
          <p:spPr bwMode="auto">
            <a:xfrm>
              <a:off x="2104" y="715"/>
              <a:ext cx="668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ts val="600"/>
                </a:spcAft>
                <a:buSzTx/>
                <a:buFontTx/>
                <a:buNone/>
              </a:pPr>
              <a:endParaRPr lang="en-US" altLang="en-US" sz="800" dirty="0"/>
            </a:p>
          </p:txBody>
        </p:sp>
      </p:grpSp>
      <p:sp>
        <p:nvSpPr>
          <p:cNvPr id="3107" name="Rectangle 2165"/>
          <p:cNvSpPr>
            <a:spLocks noChangeArrowheads="1"/>
          </p:cNvSpPr>
          <p:nvPr/>
        </p:nvSpPr>
        <p:spPr bwMode="auto">
          <a:xfrm>
            <a:off x="3257550" y="4433888"/>
            <a:ext cx="11525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endParaRPr lang="en-US" altLang="en-US" sz="800"/>
          </a:p>
        </p:txBody>
      </p:sp>
      <p:sp>
        <p:nvSpPr>
          <p:cNvPr id="3113" name="Rectangle 2109"/>
          <p:cNvSpPr>
            <a:spLocks noChangeArrowheads="1"/>
          </p:cNvSpPr>
          <p:nvPr/>
        </p:nvSpPr>
        <p:spPr bwMode="auto">
          <a:xfrm>
            <a:off x="6319838" y="1141477"/>
            <a:ext cx="1152525" cy="720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NSE 407 </a:t>
            </a:r>
            <a:r>
              <a:rPr lang="en-US" altLang="en-US" sz="1100" dirty="0"/>
              <a:t>Seminar  </a:t>
            </a:r>
            <a:r>
              <a:rPr lang="en-US" altLang="en-US" sz="800" dirty="0"/>
              <a:t>                                      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 W, S (1)</a:t>
            </a:r>
            <a:endParaRPr lang="en-US" altLang="en-US" sz="1300" dirty="0"/>
          </a:p>
        </p:txBody>
      </p:sp>
      <p:sp>
        <p:nvSpPr>
          <p:cNvPr id="3115" name="Rectangle 2072"/>
          <p:cNvSpPr>
            <a:spLocks noChangeArrowheads="1"/>
          </p:cNvSpPr>
          <p:nvPr/>
        </p:nvSpPr>
        <p:spPr bwMode="auto">
          <a:xfrm>
            <a:off x="4880769" y="5145185"/>
            <a:ext cx="1152525" cy="68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BI 231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900" dirty="0"/>
              <a:t>Human Anatomy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3117" name="Rectangle 2141"/>
          <p:cNvSpPr>
            <a:spLocks noChangeArrowheads="1"/>
          </p:cNvSpPr>
          <p:nvPr/>
        </p:nvSpPr>
        <p:spPr bwMode="auto">
          <a:xfrm>
            <a:off x="3227617" y="1128379"/>
            <a:ext cx="1152525" cy="82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/>
              <a:t>BI 223</a:t>
            </a:r>
            <a:br>
              <a:rPr lang="en-US" altLang="en-US" sz="1300" dirty="0"/>
            </a:br>
            <a:r>
              <a:rPr lang="en-US" altLang="en-US" sz="900" dirty="0"/>
              <a:t>Principles of Biology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F,W,S (3) </a:t>
            </a:r>
          </a:p>
        </p:txBody>
      </p:sp>
      <p:sp>
        <p:nvSpPr>
          <p:cNvPr id="3118" name="Oval 2089" descr="40%"/>
          <p:cNvSpPr>
            <a:spLocks noChangeArrowheads="1"/>
          </p:cNvSpPr>
          <p:nvPr/>
        </p:nvSpPr>
        <p:spPr bwMode="auto">
          <a:xfrm>
            <a:off x="7890403" y="4252625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1" name="Oval 2089" descr="40%"/>
          <p:cNvSpPr>
            <a:spLocks noChangeArrowheads="1"/>
          </p:cNvSpPr>
          <p:nvPr/>
        </p:nvSpPr>
        <p:spPr bwMode="auto">
          <a:xfrm>
            <a:off x="109538" y="5162550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2" name="Oval 2089" descr="40%"/>
          <p:cNvSpPr>
            <a:spLocks noChangeArrowheads="1"/>
          </p:cNvSpPr>
          <p:nvPr/>
        </p:nvSpPr>
        <p:spPr bwMode="auto">
          <a:xfrm>
            <a:off x="7907338" y="2170113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26" name="Rectangle 4"/>
          <p:cNvSpPr>
            <a:spLocks noChangeArrowheads="1"/>
          </p:cNvSpPr>
          <p:nvPr/>
        </p:nvSpPr>
        <p:spPr bwMode="auto">
          <a:xfrm>
            <a:off x="2684463" y="974725"/>
            <a:ext cx="554037" cy="225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3131" name="Rectangle 4"/>
          <p:cNvSpPr>
            <a:spLocks noChangeArrowheads="1"/>
          </p:cNvSpPr>
          <p:nvPr/>
        </p:nvSpPr>
        <p:spPr bwMode="auto">
          <a:xfrm>
            <a:off x="1186409" y="1465262"/>
            <a:ext cx="512762" cy="392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85" name="Oval 2140" descr="40%"/>
          <p:cNvSpPr>
            <a:spLocks noChangeArrowheads="1"/>
          </p:cNvSpPr>
          <p:nvPr/>
        </p:nvSpPr>
        <p:spPr bwMode="auto">
          <a:xfrm>
            <a:off x="4819393" y="3067840"/>
            <a:ext cx="1141409" cy="84259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481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Radiation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 Protection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 F (4)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20038" y="4338261"/>
            <a:ext cx="10620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Tx/>
              <a:buFontTx/>
              <a:buNone/>
            </a:pPr>
            <a:r>
              <a:rPr lang="en-US" altLang="en-US" sz="1200" dirty="0"/>
              <a:t>Restricted  Elective</a:t>
            </a:r>
          </a:p>
          <a:p>
            <a:pPr algn="ctr"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 (4)</a:t>
            </a:r>
          </a:p>
        </p:txBody>
      </p:sp>
      <p:sp>
        <p:nvSpPr>
          <p:cNvPr id="124" name="Oval 2140" descr="40%"/>
          <p:cNvSpPr>
            <a:spLocks noChangeArrowheads="1"/>
          </p:cNvSpPr>
          <p:nvPr/>
        </p:nvSpPr>
        <p:spPr bwMode="auto">
          <a:xfrm>
            <a:off x="4767058" y="1109982"/>
            <a:ext cx="1159335" cy="802956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407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100" dirty="0"/>
              <a:t>Seminar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 , W, S (1)</a:t>
            </a:r>
          </a:p>
        </p:txBody>
      </p:sp>
      <p:sp>
        <p:nvSpPr>
          <p:cNvPr id="91" name="Oval 2140" descr="40%"/>
          <p:cNvSpPr>
            <a:spLocks noChangeArrowheads="1"/>
          </p:cNvSpPr>
          <p:nvPr/>
        </p:nvSpPr>
        <p:spPr bwMode="auto">
          <a:xfrm>
            <a:off x="4911226" y="5053012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8" name="Oval 2068"/>
          <p:cNvSpPr>
            <a:spLocks noChangeArrowheads="1"/>
          </p:cNvSpPr>
          <p:nvPr/>
        </p:nvSpPr>
        <p:spPr bwMode="auto">
          <a:xfrm>
            <a:off x="4756725" y="2026561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9" name="Rectangle 2"/>
          <p:cNvSpPr>
            <a:spLocks noChangeArrowheads="1"/>
          </p:cNvSpPr>
          <p:nvPr/>
        </p:nvSpPr>
        <p:spPr bwMode="auto">
          <a:xfrm>
            <a:off x="4776788" y="2102511"/>
            <a:ext cx="1141412" cy="75405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NSE 472</a:t>
            </a:r>
            <a:br>
              <a:rPr lang="en-US" altLang="en-US" sz="2400" dirty="0"/>
            </a:br>
            <a:r>
              <a:rPr lang="en-US" altLang="en-US" sz="900" dirty="0" err="1"/>
              <a:t>Nuc</a:t>
            </a:r>
            <a:r>
              <a:rPr lang="en-US" altLang="en-US" sz="900" dirty="0"/>
              <a:t> Project, </a:t>
            </a:r>
            <a:r>
              <a:rPr lang="en-US" altLang="en-US" sz="900" dirty="0" err="1"/>
              <a:t>Mgmt</a:t>
            </a:r>
            <a:r>
              <a:rPr lang="en-US" altLang="en-US" sz="900" dirty="0"/>
              <a:t> &amp; Prof Comm</a:t>
            </a:r>
            <a:endParaRPr lang="en-US" altLang="en-US" sz="1200" dirty="0"/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F (3)</a:t>
            </a:r>
          </a:p>
        </p:txBody>
      </p:sp>
      <p:sp>
        <p:nvSpPr>
          <p:cNvPr id="101" name="Rectangle 2255"/>
          <p:cNvSpPr>
            <a:spLocks noChangeArrowheads="1"/>
          </p:cNvSpPr>
          <p:nvPr/>
        </p:nvSpPr>
        <p:spPr bwMode="auto">
          <a:xfrm>
            <a:off x="4312188" y="1915713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WR 227Z</a:t>
            </a:r>
          </a:p>
        </p:txBody>
      </p:sp>
      <p:sp>
        <p:nvSpPr>
          <p:cNvPr id="102" name="Oval 2140" descr="40%"/>
          <p:cNvSpPr>
            <a:spLocks noChangeArrowheads="1"/>
          </p:cNvSpPr>
          <p:nvPr/>
        </p:nvSpPr>
        <p:spPr bwMode="auto">
          <a:xfrm>
            <a:off x="4799269" y="4085723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488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Radioecology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 (3)</a:t>
            </a:r>
          </a:p>
        </p:txBody>
      </p:sp>
      <p:sp>
        <p:nvSpPr>
          <p:cNvPr id="106" name="Oval 2068"/>
          <p:cNvSpPr>
            <a:spLocks noChangeArrowheads="1"/>
          </p:cNvSpPr>
          <p:nvPr/>
        </p:nvSpPr>
        <p:spPr bwMode="auto">
          <a:xfrm>
            <a:off x="6335258" y="2112137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107" name="Rectangle 2"/>
          <p:cNvSpPr>
            <a:spLocks noChangeArrowheads="1"/>
          </p:cNvSpPr>
          <p:nvPr/>
        </p:nvSpPr>
        <p:spPr bwMode="auto">
          <a:xfrm>
            <a:off x="6276918" y="2147861"/>
            <a:ext cx="1248785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NSE 474</a:t>
            </a:r>
            <a:br>
              <a:rPr lang="en-US" altLang="en-US" sz="2400" dirty="0"/>
            </a:br>
            <a:r>
              <a:rPr lang="en-US" altLang="en-US" sz="900" dirty="0" err="1"/>
              <a:t>Nuc</a:t>
            </a:r>
            <a:r>
              <a:rPr lang="en-US" altLang="en-US" sz="900" dirty="0"/>
              <a:t> Engineering Design I</a:t>
            </a:r>
            <a:endParaRPr lang="en-US" altLang="en-US" sz="1200" dirty="0"/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W (4)</a:t>
            </a:r>
          </a:p>
        </p:txBody>
      </p:sp>
      <p:sp>
        <p:nvSpPr>
          <p:cNvPr id="108" name="Oval 2140" descr="40%"/>
          <p:cNvSpPr>
            <a:spLocks noChangeArrowheads="1"/>
          </p:cNvSpPr>
          <p:nvPr/>
        </p:nvSpPr>
        <p:spPr bwMode="auto">
          <a:xfrm>
            <a:off x="6342063" y="4143644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Restricted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Elective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117" name="Oval 2140" descr="40%"/>
          <p:cNvSpPr>
            <a:spLocks noChangeArrowheads="1"/>
          </p:cNvSpPr>
          <p:nvPr/>
        </p:nvSpPr>
        <p:spPr bwMode="auto">
          <a:xfrm>
            <a:off x="7837028" y="1093314"/>
            <a:ext cx="1159335" cy="802956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407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100" dirty="0"/>
              <a:t>Seminar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F, W, S (1)</a:t>
            </a:r>
          </a:p>
        </p:txBody>
      </p:sp>
      <p:sp>
        <p:nvSpPr>
          <p:cNvPr id="121" name="Rectangle 2"/>
          <p:cNvSpPr>
            <a:spLocks noChangeArrowheads="1"/>
          </p:cNvSpPr>
          <p:nvPr/>
        </p:nvSpPr>
        <p:spPr bwMode="auto">
          <a:xfrm>
            <a:off x="7846381" y="2229971"/>
            <a:ext cx="1248785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200" dirty="0"/>
              <a:t>NSE 475          </a:t>
            </a:r>
            <a:r>
              <a:rPr lang="en-US" altLang="en-US" sz="900" dirty="0" err="1"/>
              <a:t>Nuc</a:t>
            </a:r>
            <a:r>
              <a:rPr lang="en-US" altLang="en-US" sz="900" dirty="0"/>
              <a:t> Engineering Design II</a:t>
            </a:r>
            <a:br>
              <a:rPr lang="en-US" altLang="en-US" sz="900" dirty="0"/>
            </a:br>
            <a:r>
              <a:rPr lang="en-US" altLang="en-US" sz="800" dirty="0"/>
              <a:t>S (4)</a:t>
            </a:r>
          </a:p>
        </p:txBody>
      </p:sp>
      <p:sp>
        <p:nvSpPr>
          <p:cNvPr id="122" name="Rectangle 2255"/>
          <p:cNvSpPr>
            <a:spLocks noChangeArrowheads="1"/>
          </p:cNvSpPr>
          <p:nvPr/>
        </p:nvSpPr>
        <p:spPr bwMode="auto">
          <a:xfrm>
            <a:off x="1234033" y="3090541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>
                <a:latin typeface="Times New Roman"/>
                <a:cs typeface="Times New Roman"/>
              </a:rPr>
              <a:t>WR 121Z</a:t>
            </a:r>
            <a:endParaRPr lang="en-US" altLang="en-US" sz="800" b="0" dirty="0"/>
          </a:p>
        </p:txBody>
      </p:sp>
      <p:sp>
        <p:nvSpPr>
          <p:cNvPr id="127" name="Oval 2140" descr="40%"/>
          <p:cNvSpPr>
            <a:spLocks noChangeArrowheads="1"/>
          </p:cNvSpPr>
          <p:nvPr/>
        </p:nvSpPr>
        <p:spPr bwMode="auto">
          <a:xfrm>
            <a:off x="7846381" y="3247119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435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Rad Shielding &amp;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Ext Dosimetry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134" name="Oval 2140" descr="40%"/>
          <p:cNvSpPr>
            <a:spLocks noChangeArrowheads="1"/>
          </p:cNvSpPr>
          <p:nvPr/>
        </p:nvSpPr>
        <p:spPr bwMode="auto">
          <a:xfrm>
            <a:off x="6380751" y="5090981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Seeking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Solutions</a:t>
            </a: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endParaRPr lang="en-US" altLang="en-US" sz="900" dirty="0"/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135" name="Oval 2140" descr="40%"/>
          <p:cNvSpPr>
            <a:spLocks noChangeArrowheads="1"/>
          </p:cNvSpPr>
          <p:nvPr/>
        </p:nvSpPr>
        <p:spPr bwMode="auto">
          <a:xfrm>
            <a:off x="7904163" y="5156811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Free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Elective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(2)</a:t>
            </a:r>
          </a:p>
        </p:txBody>
      </p:sp>
      <p:sp>
        <p:nvSpPr>
          <p:cNvPr id="103" name="Rectangle 2274"/>
          <p:cNvSpPr>
            <a:spLocks noChangeArrowheads="1"/>
          </p:cNvSpPr>
          <p:nvPr/>
        </p:nvSpPr>
        <p:spPr bwMode="auto">
          <a:xfrm>
            <a:off x="3251810" y="3374439"/>
            <a:ext cx="1152525" cy="574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CH 123</a:t>
            </a:r>
            <a:endParaRPr lang="en-US" altLang="en-US" sz="900" dirty="0"/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900" dirty="0"/>
              <a:t>Chemistry</a:t>
            </a:r>
          </a:p>
        </p:txBody>
      </p:sp>
      <p:sp>
        <p:nvSpPr>
          <p:cNvPr id="104" name="Oval 2089" descr="40%"/>
          <p:cNvSpPr>
            <a:spLocks noChangeArrowheads="1"/>
          </p:cNvSpPr>
          <p:nvPr/>
        </p:nvSpPr>
        <p:spPr bwMode="auto">
          <a:xfrm>
            <a:off x="3277532" y="3213967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6" name="Oval 2089" descr="40%">
            <a:extLst>
              <a:ext uri="{FF2B5EF4-FFF2-40B4-BE49-F238E27FC236}">
                <a16:creationId xmlns:a16="http://schemas.microsoft.com/office/drawing/2014/main" id="{0693CD60-3043-BA1E-9634-F335F7FA0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8443" y="5203075"/>
            <a:ext cx="11303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  <p:sp>
        <p:nvSpPr>
          <p:cNvPr id="9" name="Rectangle 2274">
            <a:extLst>
              <a:ext uri="{FF2B5EF4-FFF2-40B4-BE49-F238E27FC236}">
                <a16:creationId xmlns:a16="http://schemas.microsoft.com/office/drawing/2014/main" id="{61826A6E-E24C-0433-6807-D2F526F0C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3287" y="5309033"/>
            <a:ext cx="1152525" cy="628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Social Science</a:t>
            </a:r>
            <a:br>
              <a:rPr lang="en-US" altLang="en-US" sz="1300" dirty="0"/>
            </a:br>
            <a:r>
              <a:rPr lang="en-US" altLang="en-US" sz="900" dirty="0"/>
              <a:t>(3)</a:t>
            </a:r>
          </a:p>
        </p:txBody>
      </p:sp>
      <p:sp>
        <p:nvSpPr>
          <p:cNvPr id="10" name="Rectangle 2078">
            <a:extLst>
              <a:ext uri="{FF2B5EF4-FFF2-40B4-BE49-F238E27FC236}">
                <a16:creationId xmlns:a16="http://schemas.microsoft.com/office/drawing/2014/main" id="{ED913BB5-56BE-C0D0-94F0-AE673EDE9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585" y="3229222"/>
            <a:ext cx="1112838" cy="68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WR 227Z</a:t>
            </a:r>
            <a:br>
              <a:rPr lang="en-US" altLang="en-US" sz="1300" dirty="0"/>
            </a:br>
            <a:r>
              <a:rPr lang="en-US" altLang="en-US" sz="900" dirty="0"/>
              <a:t>Technical Writing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F,W,S (4) </a:t>
            </a:r>
          </a:p>
        </p:txBody>
      </p:sp>
      <p:sp>
        <p:nvSpPr>
          <p:cNvPr id="11" name="Oval 2140" descr="40%">
            <a:extLst>
              <a:ext uri="{FF2B5EF4-FFF2-40B4-BE49-F238E27FC236}">
                <a16:creationId xmlns:a16="http://schemas.microsoft.com/office/drawing/2014/main" id="{D28883DF-8830-CAE2-961C-66266652D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0751" y="3179240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NSE 483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Radiation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900" dirty="0"/>
              <a:t>Biology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14" name="Oval 2140" descr="40%">
            <a:extLst>
              <a:ext uri="{FF2B5EF4-FFF2-40B4-BE49-F238E27FC236}">
                <a16:creationId xmlns:a16="http://schemas.microsoft.com/office/drawing/2014/main" id="{07001207-972C-21E0-2E78-5AF1EE772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2733" y="4338261"/>
            <a:ext cx="1130300" cy="79321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Free 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1300" dirty="0"/>
              <a:t>Elective</a:t>
            </a:r>
          </a:p>
          <a:p>
            <a:pPr algn="ctr">
              <a:spcBef>
                <a:spcPts val="0"/>
              </a:spcBef>
              <a:buSzTx/>
              <a:buFontTx/>
              <a:buNone/>
            </a:pPr>
            <a:r>
              <a:rPr lang="en-US" altLang="en-US" sz="800" dirty="0"/>
              <a:t>(3)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96798A-5D9E-B4C7-A1EE-4EDCE7EE8C11}"/>
              </a:ext>
            </a:extLst>
          </p:cNvPr>
          <p:cNvSpPr txBox="1"/>
          <p:nvPr/>
        </p:nvSpPr>
        <p:spPr>
          <a:xfrm>
            <a:off x="-124619" y="5332512"/>
            <a:ext cx="159584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Free Elective</a:t>
            </a:r>
            <a:br>
              <a:rPr lang="en-US" altLang="en-US" sz="900" dirty="0"/>
            </a:br>
            <a:r>
              <a:rPr lang="en-US" altLang="en-US" sz="900" dirty="0"/>
              <a:t>F,W,S (3) </a:t>
            </a:r>
            <a:endParaRPr lang="en-US" sz="900" dirty="0"/>
          </a:p>
        </p:txBody>
      </p:sp>
      <p:sp>
        <p:nvSpPr>
          <p:cNvPr id="13" name="Rectangle 2078">
            <a:extLst>
              <a:ext uri="{FF2B5EF4-FFF2-40B4-BE49-F238E27FC236}">
                <a16:creationId xmlns:a16="http://schemas.microsoft.com/office/drawing/2014/main" id="{EC1F3C44-1832-ECA2-5E52-0B63CE0E7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403" y="4298730"/>
            <a:ext cx="1112838" cy="82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H 425</a:t>
            </a:r>
            <a:br>
              <a:rPr lang="en-US" altLang="en-US" sz="1300" dirty="0"/>
            </a:br>
            <a:r>
              <a:rPr lang="en-US" altLang="en-US" sz="900" dirty="0"/>
              <a:t>Principles of Epidemiology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F,W,S (4) </a:t>
            </a:r>
          </a:p>
        </p:txBody>
      </p:sp>
      <p:sp>
        <p:nvSpPr>
          <p:cNvPr id="16" name="Rectangle 2066">
            <a:extLst>
              <a:ext uri="{FF2B5EF4-FFF2-40B4-BE49-F238E27FC236}">
                <a16:creationId xmlns:a16="http://schemas.microsoft.com/office/drawing/2014/main" id="{ECF4346B-BCB9-82A5-D6D5-D6ECF5C40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819" y="2204184"/>
            <a:ext cx="1130300" cy="8207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1300" dirty="0"/>
              <a:t>NSE 414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900" dirty="0" err="1"/>
              <a:t>Nuc</a:t>
            </a:r>
            <a:r>
              <a:rPr lang="en-US" altLang="en-US" sz="900" dirty="0"/>
              <a:t> Ethics, Policy &amp; Regulation</a:t>
            </a:r>
          </a:p>
          <a:p>
            <a:pPr algn="ctr">
              <a:spcBef>
                <a:spcPct val="50000"/>
              </a:spcBef>
              <a:buSzTx/>
              <a:buFontTx/>
              <a:buNone/>
            </a:pPr>
            <a:r>
              <a:rPr lang="en-US" altLang="en-US" sz="800" dirty="0"/>
              <a:t> W (3)</a:t>
            </a:r>
          </a:p>
        </p:txBody>
      </p:sp>
      <p:sp>
        <p:nvSpPr>
          <p:cNvPr id="17" name="Rectangle 2141">
            <a:extLst>
              <a:ext uri="{FF2B5EF4-FFF2-40B4-BE49-F238E27FC236}">
                <a16:creationId xmlns:a16="http://schemas.microsoft.com/office/drawing/2014/main" id="{B0E8CAF0-FCB7-FE43-861C-A4E4BDCF5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2093" y="2126868"/>
            <a:ext cx="1152525" cy="82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1300" dirty="0"/>
              <a:t>ENGR 330</a:t>
            </a:r>
            <a:br>
              <a:rPr lang="en-US" altLang="en-US" sz="1300" dirty="0"/>
            </a:br>
            <a:r>
              <a:rPr lang="en-US" altLang="en-US" sz="900" dirty="0"/>
              <a:t>Inclusive &amp; Equitable 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  <a:buSzTx/>
              <a:buFontTx/>
              <a:buNone/>
            </a:pPr>
            <a:r>
              <a:rPr lang="en-US" altLang="en-US" sz="800" dirty="0"/>
              <a:t>F,W,S (3) </a:t>
            </a:r>
          </a:p>
        </p:txBody>
      </p:sp>
      <p:sp>
        <p:nvSpPr>
          <p:cNvPr id="21" name="Rectangle 2255">
            <a:extLst>
              <a:ext uri="{FF2B5EF4-FFF2-40B4-BE49-F238E27FC236}">
                <a16:creationId xmlns:a16="http://schemas.microsoft.com/office/drawing/2014/main" id="{2CAE9931-9DDE-7F2D-CD85-F3B01D6B0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2631" y="2060833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472</a:t>
            </a:r>
          </a:p>
        </p:txBody>
      </p:sp>
      <p:sp>
        <p:nvSpPr>
          <p:cNvPr id="22" name="Rectangle 2255">
            <a:extLst>
              <a:ext uri="{FF2B5EF4-FFF2-40B4-BE49-F238E27FC236}">
                <a16:creationId xmlns:a16="http://schemas.microsoft.com/office/drawing/2014/main" id="{8599F3A0-70B3-835E-D64B-CF75CAE90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5680" y="2123025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474</a:t>
            </a:r>
          </a:p>
        </p:txBody>
      </p:sp>
      <p:sp>
        <p:nvSpPr>
          <p:cNvPr id="23" name="Rectangle 2255">
            <a:extLst>
              <a:ext uri="{FF2B5EF4-FFF2-40B4-BE49-F238E27FC236}">
                <a16:creationId xmlns:a16="http://schemas.microsoft.com/office/drawing/2014/main" id="{945E2C4A-D685-EB29-95F5-B96D17B83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5679" y="3158585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481</a:t>
            </a:r>
          </a:p>
        </p:txBody>
      </p:sp>
      <p:sp>
        <p:nvSpPr>
          <p:cNvPr id="24" name="Rectangle 2255">
            <a:extLst>
              <a:ext uri="{FF2B5EF4-FFF2-40B4-BE49-F238E27FC236}">
                <a16:creationId xmlns:a16="http://schemas.microsoft.com/office/drawing/2014/main" id="{E27736E8-EE5F-34DC-A3D0-294701CA2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3802" y="3128996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235</a:t>
            </a:r>
          </a:p>
        </p:txBody>
      </p:sp>
      <p:sp>
        <p:nvSpPr>
          <p:cNvPr id="25" name="Rectangle 2255">
            <a:extLst>
              <a:ext uri="{FF2B5EF4-FFF2-40B4-BE49-F238E27FC236}">
                <a16:creationId xmlns:a16="http://schemas.microsoft.com/office/drawing/2014/main" id="{72B18A6C-FBC4-34A2-CFA1-C28B8BF37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2369" y="4007580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236</a:t>
            </a:r>
          </a:p>
        </p:txBody>
      </p:sp>
      <p:sp>
        <p:nvSpPr>
          <p:cNvPr id="26" name="Rectangle 2255">
            <a:extLst>
              <a:ext uri="{FF2B5EF4-FFF2-40B4-BE49-F238E27FC236}">
                <a16:creationId xmlns:a16="http://schemas.microsoft.com/office/drawing/2014/main" id="{77EC1132-2D70-C963-9F2C-DD9EA6756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9851" y="3050793"/>
            <a:ext cx="1014413" cy="2111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anchor="t">
            <a:spAutoFit/>
          </a:bodyPr>
          <a:lstStyle>
            <a:lvl1pPr algn="l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algn="l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algn="l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algn="l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algn="l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SzTx/>
              <a:buFontTx/>
              <a:buNone/>
              <a:defRPr/>
            </a:pPr>
            <a:r>
              <a:rPr lang="en-US" altLang="en-US" sz="800" b="0" dirty="0"/>
              <a:t>NSE 235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D8A402-148B-5BDA-CA7E-A72BD2E5F0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1" y="4286718"/>
            <a:ext cx="1249788" cy="80474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2E462F-C1F4-7FDB-D3B8-12909E2B9A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91594" y="4118974"/>
            <a:ext cx="1018120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32969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3½ Floppy (A:)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3½ Floppy (A:)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3½ Floppy (A: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½ Floppy (A: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4102</TotalTime>
  <Pages>2</Pages>
  <Words>667</Words>
  <Application>Microsoft Office PowerPoint</Application>
  <PresentationFormat>On-screen Show (4:3)</PresentationFormat>
  <Paragraphs>195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Times New Roman</vt:lpstr>
      <vt:lpstr>3½ Floppy (A:)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 Engineering</dc:title>
  <dc:creator>ime evaluation copy</dc:creator>
  <cp:lastModifiedBy>Stueve, Joan</cp:lastModifiedBy>
  <cp:revision>251</cp:revision>
  <cp:lastPrinted>2025-02-06T21:19:57Z</cp:lastPrinted>
  <dcterms:created xsi:type="dcterms:W3CDTF">1996-09-04T16:38:34Z</dcterms:created>
  <dcterms:modified xsi:type="dcterms:W3CDTF">2025-11-12T21:05:53Z</dcterms:modified>
</cp:coreProperties>
</file>