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8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egner, Megan" initials="RM" lastIdx="1" clrIdx="0">
    <p:extLst>
      <p:ext uri="{19B8F6BF-5375-455C-9EA6-DF929625EA0E}">
        <p15:presenceInfo xmlns:p15="http://schemas.microsoft.com/office/powerpoint/2012/main" userId="S-1-5-21-828376571-1197701538-1844936127-3861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BCD45C-F20B-4A8D-B5AB-ABD44696FC6A}" v="1" dt="2023-06-20T17:44:36.6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88" d="100"/>
          <a:sy n="88" d="100"/>
        </p:scale>
        <p:origin x="108" y="810"/>
      </p:cViewPr>
      <p:guideLst>
        <p:guide orient="horz" pos="208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Kyllo" userId="7rDauab3eo8HFPCZd4VyutjH205Tnrliy36F9Q8qm4M=" providerId="None" clId="Web-{5ABCD45C-F20B-4A8D-B5AB-ABD44696FC6A}"/>
    <pc:docChg chg="modSld">
      <pc:chgData name="Sarah Kyllo" userId="7rDauab3eo8HFPCZd4VyutjH205Tnrliy36F9Q8qm4M=" providerId="None" clId="Web-{5ABCD45C-F20B-4A8D-B5AB-ABD44696FC6A}" dt="2023-06-20T17:44:36.605" v="0" actId="1076"/>
      <pc:docMkLst>
        <pc:docMk/>
      </pc:docMkLst>
      <pc:sldChg chg="modSp">
        <pc:chgData name="Sarah Kyllo" userId="7rDauab3eo8HFPCZd4VyutjH205Tnrliy36F9Q8qm4M=" providerId="None" clId="Web-{5ABCD45C-F20B-4A8D-B5AB-ABD44696FC6A}" dt="2023-06-20T17:44:36.605" v="0" actId="1076"/>
        <pc:sldMkLst>
          <pc:docMk/>
          <pc:sldMk cId="150296340" sldId="257"/>
        </pc:sldMkLst>
        <pc:spChg chg="mod">
          <ac:chgData name="Sarah Kyllo" userId="7rDauab3eo8HFPCZd4VyutjH205Tnrliy36F9Q8qm4M=" providerId="None" clId="Web-{5ABCD45C-F20B-4A8D-B5AB-ABD44696FC6A}" dt="2023-06-20T17:44:36.605" v="0" actId="1076"/>
          <ac:spMkLst>
            <pc:docMk/>
            <pc:sldMk cId="150296340" sldId="257"/>
            <ac:spMk id="72" creationId="{B379436B-6D24-4CB9-B0CC-DCAF459AFEC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C54A8-A907-4EE8-80A5-EE353AE7D2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AEA231-252D-47F9-AD22-ADBF761C2A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D4E27-7935-4454-B40A-14B8E5A77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A7A8B-C430-4445-9750-23120DDB324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76447A-1688-4CB6-B6C4-CAE5F6644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7C574-A3B2-4BC2-ADC1-0C4731140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53F9-18A6-40AC-BDF2-E121EEC3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590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89461-1135-4434-B49D-509D82A27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C7F599-9215-472C-917C-585BD20F0A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D7E10-C587-4661-B054-EF138940C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A7A8B-C430-4445-9750-23120DDB324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E6AED-3E1C-44F3-8A54-57822A910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DDD68-A586-4593-9EDD-2A5CFB787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53F9-18A6-40AC-BDF2-E121EEC3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89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C15B3A-FD75-4688-8809-CD1E84EB4C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E465BC-DDC5-4785-821B-BE539E5502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EF4E0-70CF-437D-B6B6-BF8819650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A7A8B-C430-4445-9750-23120DDB324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771B1-0EF9-48FE-97E3-062009F3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FD2D0-6166-4B98-9529-442D18B0F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53F9-18A6-40AC-BDF2-E121EEC3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09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673FA-755A-49DA-A67A-B9971A784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5D052-558E-4C11-A6DD-B8C3A06B7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96216-959B-4B8A-BED6-145BA06E2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A7A8B-C430-4445-9750-23120DDB324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078BEA-5BCF-406C-BEC1-8BC956108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2C0787-10A8-4BEA-BB13-206270DD3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53F9-18A6-40AC-BDF2-E121EEC3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430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16817-5B5F-49B8-B4BD-4E323E7D9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8F9B8-12EB-4D5C-8B0C-24F47B43BC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8E1B1-7BD8-4664-B826-3CE4E4ADC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A7A8B-C430-4445-9750-23120DDB324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58F71-5BAE-40A5-B335-758388116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EDE30E-C603-4BD8-B1C4-958CEC4F8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53F9-18A6-40AC-BDF2-E121EEC3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9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4DD3C-45CF-4D87-BF8D-DCA674338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B58BF-431B-4736-8D4F-ACB5FC0770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337B7B-B644-4E91-B3FD-2659F3443C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17F56-7BF7-4BA9-AE87-E371A8BAD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A7A8B-C430-4445-9750-23120DDB324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1E9330-217D-42AD-97F0-23F7EB28B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94FD8F-93B7-4AB3-AD3C-CD5AF0124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53F9-18A6-40AC-BDF2-E121EEC3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674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2E969-F80E-4097-B95C-2CF23BDE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EEDBB3-3EC6-41C2-BB60-C348F2DE5B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8C424A-F633-4454-A084-C40E4F85A7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1B6467-41B0-4F32-A6B5-E5F89D3364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4DF239-8A3C-4675-9DBB-876F82D3F5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ABAC79-3EEA-4422-BCDB-541983EA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A7A8B-C430-4445-9750-23120DDB324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277997-39CA-4502-83BD-FA3840695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AE2E8A-06A9-4642-9558-F4177C594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53F9-18A6-40AC-BDF2-E121EEC3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057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C3EEF-1B1E-482D-89E8-FFF533952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FD1245-0322-44CB-BB94-7F4F5F73B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A7A8B-C430-4445-9750-23120DDB324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F4C4A6-770D-4C81-A554-E25D5B449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8EFABF-F822-482B-8F38-6146263F4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53F9-18A6-40AC-BDF2-E121EEC3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158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99844D-3F83-4551-BB3D-8CEA646D5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A7A8B-C430-4445-9750-23120DDB324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B49E0D-2A63-4028-8426-E948A5C82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A0A4C8-1107-4BC7-88C3-390D27F47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53F9-18A6-40AC-BDF2-E121EEC3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6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F491B-27B0-402B-B82D-9A61C1435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D642E-0AAE-4E34-BDD2-4AF6F7956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D5F472-593A-4776-9F69-0B269F5763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8F2942-0C96-4AC6-A954-257B234FC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A7A8B-C430-4445-9750-23120DDB324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28AE24-AC9B-4051-9E8B-65BFDC22F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8AD70E-104B-4DBD-B355-A963854CE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53F9-18A6-40AC-BDF2-E121EEC3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850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2CCD4-627D-4294-A7ED-7AE146A24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DA996B-CB1F-4C07-BA1F-35F7F306BF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8022FA-0243-412B-84A2-B052F04324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6A7A7-4726-4E9E-8BD0-42FB8B485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A7A8B-C430-4445-9750-23120DDB324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8B8A7-5313-43C6-ADA9-F26A53574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BB02F9-594C-45C7-A993-8B843011F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53F9-18A6-40AC-BDF2-E121EEC3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63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E6C7B5-EFB2-45E5-AA88-204584DD2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2D5C64-BB92-46C1-BACE-C84C8B7EE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778863-73DF-4ECB-B33D-92924F9D68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A7A8B-C430-4445-9750-23120DDB324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1A1E1-9926-49FF-9D1B-7789CDE3B7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8625A3-0306-449E-8754-BF94312910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853F9-18A6-40AC-BDF2-E121EEC3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2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atalog.oregonstate.edu/earning-degrees/bcc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ABC3BD6-4AA0-418A-98AE-BBFB8D1B74EB}"/>
              </a:ext>
            </a:extLst>
          </p:cNvPr>
          <p:cNvSpPr/>
          <p:nvPr/>
        </p:nvSpPr>
        <p:spPr>
          <a:xfrm>
            <a:off x="22861" y="-110160"/>
            <a:ext cx="1219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spc="-160" dirty="0"/>
              <a:t>OREGON STATE UNIVERSITY INDUSTRIAL ENGINEERING</a:t>
            </a:r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D7C8645A-F1B3-48DD-B7BA-A23B0401F7DA}"/>
              </a:ext>
            </a:extLst>
          </p:cNvPr>
          <p:cNvSpPr/>
          <p:nvPr/>
        </p:nvSpPr>
        <p:spPr>
          <a:xfrm>
            <a:off x="22862" y="667595"/>
            <a:ext cx="12191999" cy="217366"/>
          </a:xfrm>
          <a:custGeom>
            <a:avLst/>
            <a:gdLst/>
            <a:ahLst/>
            <a:cxnLst/>
            <a:rect l="l" t="t" r="r" b="b"/>
            <a:pathLst>
              <a:path w="8964930">
                <a:moveTo>
                  <a:pt x="0" y="0"/>
                </a:moveTo>
                <a:lnTo>
                  <a:pt x="8964611" y="0"/>
                </a:lnTo>
              </a:path>
            </a:pathLst>
          </a:custGeom>
          <a:ln w="126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id="{4818FD12-5FCD-4B75-BF15-7DB6B80B6EEB}"/>
              </a:ext>
            </a:extLst>
          </p:cNvPr>
          <p:cNvSpPr/>
          <p:nvPr/>
        </p:nvSpPr>
        <p:spPr>
          <a:xfrm flipH="1">
            <a:off x="6055889" y="652355"/>
            <a:ext cx="48988" cy="5622580"/>
          </a:xfrm>
          <a:custGeom>
            <a:avLst/>
            <a:gdLst/>
            <a:ahLst/>
            <a:cxnLst/>
            <a:rect l="l" t="t" r="r" b="b"/>
            <a:pathLst>
              <a:path w="46354" h="5210810">
                <a:moveTo>
                  <a:pt x="0" y="0"/>
                </a:moveTo>
                <a:lnTo>
                  <a:pt x="46013" y="5210691"/>
                </a:lnTo>
              </a:path>
            </a:pathLst>
          </a:custGeom>
          <a:ln w="126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43C620-B5FA-4747-ADAB-F3770CF113DF}"/>
              </a:ext>
            </a:extLst>
          </p:cNvPr>
          <p:cNvSpPr/>
          <p:nvPr/>
        </p:nvSpPr>
        <p:spPr>
          <a:xfrm>
            <a:off x="2088189" y="95290"/>
            <a:ext cx="90563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spc="-160" dirty="0"/>
              <a:t>FRIST YEAR</a:t>
            </a:r>
            <a:endParaRPr lang="en-US" sz="16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E24E57-1982-4227-B9FE-AD576EDAFB0C}"/>
              </a:ext>
            </a:extLst>
          </p:cNvPr>
          <p:cNvSpPr/>
          <p:nvPr/>
        </p:nvSpPr>
        <p:spPr>
          <a:xfrm>
            <a:off x="8787864" y="95290"/>
            <a:ext cx="11307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spc="-160" dirty="0"/>
              <a:t>SECOND YEAR</a:t>
            </a:r>
            <a:endParaRPr lang="en-US" sz="16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4B8F58-9F9F-4516-A321-C0FD3563AAD8}"/>
              </a:ext>
            </a:extLst>
          </p:cNvPr>
          <p:cNvSpPr/>
          <p:nvPr/>
        </p:nvSpPr>
        <p:spPr>
          <a:xfrm>
            <a:off x="847179" y="348448"/>
            <a:ext cx="38241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spc="-160" dirty="0"/>
              <a:t>Fall</a:t>
            </a:r>
            <a:endParaRPr lang="en-US" sz="16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48BCFE-8ABA-4532-9495-C90472CB3FA8}"/>
              </a:ext>
            </a:extLst>
          </p:cNvPr>
          <p:cNvSpPr/>
          <p:nvPr/>
        </p:nvSpPr>
        <p:spPr>
          <a:xfrm>
            <a:off x="2577557" y="348448"/>
            <a:ext cx="6377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spc="-160" dirty="0"/>
              <a:t>Winter</a:t>
            </a:r>
            <a:endParaRPr lang="en-US" sz="16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6E9C86B-4C18-4BF5-974D-B5C5BDEE3BDF}"/>
              </a:ext>
            </a:extLst>
          </p:cNvPr>
          <p:cNvSpPr/>
          <p:nvPr/>
        </p:nvSpPr>
        <p:spPr>
          <a:xfrm>
            <a:off x="4491033" y="348448"/>
            <a:ext cx="5857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spc="-160" dirty="0"/>
              <a:t>Spring</a:t>
            </a:r>
            <a:endParaRPr lang="en-US" sz="16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3D6A49-E32F-4EC1-893F-2848C1921554}"/>
              </a:ext>
            </a:extLst>
          </p:cNvPr>
          <p:cNvSpPr/>
          <p:nvPr/>
        </p:nvSpPr>
        <p:spPr>
          <a:xfrm>
            <a:off x="6879096" y="371308"/>
            <a:ext cx="6216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spc="-160" dirty="0"/>
              <a:t>Fall</a:t>
            </a:r>
            <a:endParaRPr lang="en-US" sz="16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1E1208B-BD7E-441E-AD7D-DEF7D740339D}"/>
              </a:ext>
            </a:extLst>
          </p:cNvPr>
          <p:cNvSpPr/>
          <p:nvPr/>
        </p:nvSpPr>
        <p:spPr>
          <a:xfrm>
            <a:off x="8879824" y="329041"/>
            <a:ext cx="6377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spc="-160" dirty="0"/>
              <a:t>Winter</a:t>
            </a:r>
            <a:endParaRPr lang="en-US" sz="16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CC9A45-A20A-4801-A2A9-450B98DDB372}"/>
              </a:ext>
            </a:extLst>
          </p:cNvPr>
          <p:cNvSpPr/>
          <p:nvPr/>
        </p:nvSpPr>
        <p:spPr>
          <a:xfrm>
            <a:off x="10896600" y="348448"/>
            <a:ext cx="5857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spc="-160" dirty="0"/>
              <a:t>Spring</a:t>
            </a:r>
            <a:endParaRPr lang="en-US" sz="1600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8F02126-028B-46AF-8A34-5F1D161E8003}"/>
              </a:ext>
            </a:extLst>
          </p:cNvPr>
          <p:cNvSpPr/>
          <p:nvPr/>
        </p:nvSpPr>
        <p:spPr>
          <a:xfrm>
            <a:off x="140172" y="701271"/>
            <a:ext cx="1676374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algn="ctr"/>
            <a:r>
              <a:rPr lang="en-US" sz="2600" b="1" dirty="0">
                <a:solidFill>
                  <a:schemeClr val="tx1"/>
                </a:solidFill>
              </a:rPr>
              <a:t>ENGR 100 </a:t>
            </a:r>
          </a:p>
          <a:p>
            <a:pPr algn="ctr"/>
            <a:r>
              <a:rPr lang="en-US" sz="1900" dirty="0">
                <a:solidFill>
                  <a:schemeClr val="tx1"/>
                </a:solidFill>
              </a:rPr>
              <a:t>The OSU ENGR Student </a:t>
            </a:r>
          </a:p>
          <a:p>
            <a:pPr algn="ctr"/>
            <a:r>
              <a:rPr lang="en-US" sz="1900" dirty="0">
                <a:solidFill>
                  <a:schemeClr val="tx1"/>
                </a:solidFill>
              </a:rPr>
              <a:t>F, W, S, U (3) 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F07CB30-9E80-4799-861E-85243AC671BD}"/>
              </a:ext>
            </a:extLst>
          </p:cNvPr>
          <p:cNvSpPr/>
          <p:nvPr/>
        </p:nvSpPr>
        <p:spPr>
          <a:xfrm>
            <a:off x="150060" y="1810105"/>
            <a:ext cx="1666486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40000" lnSpcReduction="20000"/>
          </a:bodyPr>
          <a:lstStyle/>
          <a:p>
            <a:pPr algn="ctr"/>
            <a:r>
              <a:rPr lang="en-US" sz="3400" b="1" dirty="0">
                <a:solidFill>
                  <a:schemeClr val="tx1"/>
                </a:solidFill>
              </a:rPr>
              <a:t>WR 121Z*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</a:rPr>
              <a:t>English Comp.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</a:rPr>
              <a:t>Bacc Core: WR 1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</a:rPr>
              <a:t>F, W, S, U (4) 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5C08304-5E58-48C7-97C6-D1E8DC099797}"/>
              </a:ext>
            </a:extLst>
          </p:cNvPr>
          <p:cNvSpPr/>
          <p:nvPr/>
        </p:nvSpPr>
        <p:spPr>
          <a:xfrm>
            <a:off x="150060" y="2923778"/>
            <a:ext cx="1666486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47500" lnSpcReduction="20000"/>
          </a:bodyPr>
          <a:lstStyle/>
          <a:p>
            <a:pPr algn="ctr"/>
            <a:r>
              <a:rPr lang="en-US" sz="3400" b="1" dirty="0">
                <a:solidFill>
                  <a:schemeClr val="tx1"/>
                </a:solidFill>
              </a:rPr>
              <a:t>MTH 251</a:t>
            </a:r>
          </a:p>
          <a:p>
            <a:pPr algn="ctr"/>
            <a:r>
              <a:rPr lang="en-US" sz="2200" dirty="0">
                <a:solidFill>
                  <a:schemeClr val="tx1"/>
                </a:solidFill>
              </a:rPr>
              <a:t>Differential Calc</a:t>
            </a:r>
          </a:p>
          <a:p>
            <a:pPr algn="ctr"/>
            <a:r>
              <a:rPr lang="en-US" sz="2200" dirty="0">
                <a:solidFill>
                  <a:schemeClr val="tx1"/>
                </a:solidFill>
              </a:rPr>
              <a:t>Bacc Core: Math</a:t>
            </a:r>
          </a:p>
          <a:p>
            <a:pPr algn="ctr"/>
            <a:r>
              <a:rPr lang="en-US" sz="2200" dirty="0">
                <a:solidFill>
                  <a:schemeClr val="tx1"/>
                </a:solidFill>
              </a:rPr>
              <a:t>F, W, S, U (4) </a:t>
            </a:r>
          </a:p>
          <a:p>
            <a:pPr algn="ctr"/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BEF7F176-A02D-4506-9699-22D8BB94FEB8}"/>
              </a:ext>
            </a:extLst>
          </p:cNvPr>
          <p:cNvSpPr/>
          <p:nvPr/>
        </p:nvSpPr>
        <p:spPr>
          <a:xfrm>
            <a:off x="2155635" y="701271"/>
            <a:ext cx="1676374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algn="ctr"/>
            <a:r>
              <a:rPr lang="en-US" sz="2600" b="1" dirty="0">
                <a:solidFill>
                  <a:schemeClr val="tx1"/>
                </a:solidFill>
              </a:rPr>
              <a:t>ENGR 102 </a:t>
            </a:r>
          </a:p>
          <a:p>
            <a:pPr algn="ctr"/>
            <a:r>
              <a:rPr lang="en-US" sz="1900" dirty="0">
                <a:solidFill>
                  <a:schemeClr val="tx1"/>
                </a:solidFill>
              </a:rPr>
              <a:t>Dsgn Thinking &amp; Problem Solving</a:t>
            </a:r>
          </a:p>
          <a:p>
            <a:pPr algn="ctr"/>
            <a:r>
              <a:rPr lang="en-US" sz="1900" dirty="0">
                <a:solidFill>
                  <a:schemeClr val="tx1"/>
                </a:solidFill>
              </a:rPr>
              <a:t>F, W, S, U (3) 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25DDDA39-EDA2-4179-B074-99B433CD85BE}"/>
              </a:ext>
            </a:extLst>
          </p:cNvPr>
          <p:cNvSpPr/>
          <p:nvPr/>
        </p:nvSpPr>
        <p:spPr>
          <a:xfrm>
            <a:off x="4058648" y="701271"/>
            <a:ext cx="1676374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algn="ctr"/>
            <a:r>
              <a:rPr lang="en-US" sz="2600" b="1" dirty="0">
                <a:solidFill>
                  <a:schemeClr val="tx1"/>
                </a:solidFill>
              </a:rPr>
              <a:t>ENGR 103 </a:t>
            </a:r>
          </a:p>
          <a:p>
            <a:pPr algn="ctr"/>
            <a:r>
              <a:rPr lang="en-US" sz="1900" dirty="0">
                <a:solidFill>
                  <a:schemeClr val="tx1"/>
                </a:solidFill>
              </a:rPr>
              <a:t>Computations &amp; Algorithms</a:t>
            </a:r>
          </a:p>
          <a:p>
            <a:pPr algn="ctr"/>
            <a:r>
              <a:rPr lang="en-US" sz="1900" dirty="0">
                <a:solidFill>
                  <a:schemeClr val="tx1"/>
                </a:solidFill>
              </a:rPr>
              <a:t>F, W, S, U (3) 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1F4989CE-9C8F-4807-B2F0-E8CFA3B411BB}"/>
              </a:ext>
            </a:extLst>
          </p:cNvPr>
          <p:cNvSpPr/>
          <p:nvPr/>
        </p:nvSpPr>
        <p:spPr>
          <a:xfrm>
            <a:off x="2155635" y="1810105"/>
            <a:ext cx="1676374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algn="ctr"/>
            <a:r>
              <a:rPr lang="en-US" sz="2600" b="1" dirty="0">
                <a:solidFill>
                  <a:schemeClr val="tx1"/>
                </a:solidFill>
              </a:rPr>
              <a:t>COMM 111Z or 114*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Bacc Core: Comm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F, W, S, U (4/3) 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3D7A5DC-33C5-40C2-AA40-D04AEDEE6275}"/>
              </a:ext>
            </a:extLst>
          </p:cNvPr>
          <p:cNvSpPr/>
          <p:nvPr/>
        </p:nvSpPr>
        <p:spPr>
          <a:xfrm>
            <a:off x="2155635" y="2923778"/>
            <a:ext cx="1676374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algn="ctr"/>
            <a:r>
              <a:rPr lang="en-US" sz="2600" b="1" dirty="0">
                <a:solidFill>
                  <a:schemeClr val="tx1"/>
                </a:solidFill>
              </a:rPr>
              <a:t>MTH 252</a:t>
            </a:r>
          </a:p>
          <a:p>
            <a:pPr algn="ctr"/>
            <a:r>
              <a:rPr lang="en-US" sz="1900" dirty="0">
                <a:solidFill>
                  <a:schemeClr val="tx1"/>
                </a:solidFill>
              </a:rPr>
              <a:t>Integral Calculus </a:t>
            </a:r>
          </a:p>
          <a:p>
            <a:pPr algn="ctr"/>
            <a:r>
              <a:rPr lang="en-US" sz="1900" dirty="0">
                <a:solidFill>
                  <a:schemeClr val="tx1"/>
                </a:solidFill>
              </a:rPr>
              <a:t>F, W, S, U (4) 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1BC6E446-89F9-45BF-B228-E1FCCE7FFAC6}"/>
              </a:ext>
            </a:extLst>
          </p:cNvPr>
          <p:cNvSpPr/>
          <p:nvPr/>
        </p:nvSpPr>
        <p:spPr>
          <a:xfrm>
            <a:off x="2155635" y="4035999"/>
            <a:ext cx="1676374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algn="ctr"/>
            <a:r>
              <a:rPr lang="en-US" sz="2600" b="1" dirty="0">
                <a:solidFill>
                  <a:schemeClr val="tx1"/>
                </a:solidFill>
              </a:rPr>
              <a:t>CH 202</a:t>
            </a:r>
          </a:p>
          <a:p>
            <a:pPr algn="ctr"/>
            <a:r>
              <a:rPr lang="en-US" sz="1900" dirty="0">
                <a:solidFill>
                  <a:schemeClr val="tx1"/>
                </a:solidFill>
              </a:rPr>
              <a:t>Chemistry for Engineers 2 </a:t>
            </a:r>
          </a:p>
          <a:p>
            <a:pPr algn="ctr"/>
            <a:r>
              <a:rPr lang="en-US" sz="1900" dirty="0">
                <a:solidFill>
                  <a:schemeClr val="tx1"/>
                </a:solidFill>
              </a:rPr>
              <a:t>W, S (3)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94878C32-EE8A-4AF5-9164-F5FF86266508}"/>
              </a:ext>
            </a:extLst>
          </p:cNvPr>
          <p:cNvSpPr/>
          <p:nvPr/>
        </p:nvSpPr>
        <p:spPr>
          <a:xfrm>
            <a:off x="140172" y="4035999"/>
            <a:ext cx="1676374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algn="ctr"/>
            <a:r>
              <a:rPr lang="en-US" sz="2600" b="1" dirty="0">
                <a:solidFill>
                  <a:schemeClr val="tx1"/>
                </a:solidFill>
              </a:rPr>
              <a:t>CH 201</a:t>
            </a:r>
          </a:p>
          <a:p>
            <a:pPr algn="ctr"/>
            <a:r>
              <a:rPr lang="en-US" sz="1900" dirty="0">
                <a:solidFill>
                  <a:schemeClr val="tx1"/>
                </a:solidFill>
              </a:rPr>
              <a:t>Chemistry for Engineers 1 </a:t>
            </a:r>
          </a:p>
          <a:p>
            <a:pPr algn="ctr"/>
            <a:r>
              <a:rPr lang="en-US" sz="1900" dirty="0">
                <a:solidFill>
                  <a:schemeClr val="tx1"/>
                </a:solidFill>
              </a:rPr>
              <a:t>F, W (3) 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B8698DA3-6721-4152-922E-951B5597AD76}"/>
              </a:ext>
            </a:extLst>
          </p:cNvPr>
          <p:cNvSpPr/>
          <p:nvPr/>
        </p:nvSpPr>
        <p:spPr>
          <a:xfrm>
            <a:off x="4058648" y="2923778"/>
            <a:ext cx="1676374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algn="ctr"/>
            <a:r>
              <a:rPr lang="en-US" sz="2600" b="1" dirty="0">
                <a:solidFill>
                  <a:schemeClr val="tx1"/>
                </a:solidFill>
              </a:rPr>
              <a:t>MTH 254</a:t>
            </a:r>
          </a:p>
          <a:p>
            <a:pPr algn="ctr"/>
            <a:r>
              <a:rPr lang="en-US" sz="2200" dirty="0">
                <a:solidFill>
                  <a:schemeClr val="tx1"/>
                </a:solidFill>
              </a:rPr>
              <a:t>Vector </a:t>
            </a:r>
          </a:p>
          <a:p>
            <a:pPr algn="ctr"/>
            <a:r>
              <a:rPr lang="en-US" sz="2200" dirty="0">
                <a:solidFill>
                  <a:schemeClr val="tx1"/>
                </a:solidFill>
              </a:rPr>
              <a:t>Calculus</a:t>
            </a:r>
          </a:p>
          <a:p>
            <a:pPr algn="ctr"/>
            <a:r>
              <a:rPr lang="en-US" sz="2200" dirty="0">
                <a:solidFill>
                  <a:schemeClr val="tx1"/>
                </a:solidFill>
              </a:rPr>
              <a:t>F, W, S, U (4) 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3A4FAA45-A903-4A21-A23C-DAA0217CF28F}"/>
              </a:ext>
            </a:extLst>
          </p:cNvPr>
          <p:cNvSpPr/>
          <p:nvPr/>
        </p:nvSpPr>
        <p:spPr>
          <a:xfrm>
            <a:off x="4058648" y="5165254"/>
            <a:ext cx="1676374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algn="ctr"/>
            <a:r>
              <a:rPr lang="en-US" sz="2600" b="1" dirty="0">
                <a:solidFill>
                  <a:schemeClr val="tx1"/>
                </a:solidFill>
              </a:rPr>
              <a:t>PAC* </a:t>
            </a:r>
          </a:p>
          <a:p>
            <a:pPr algn="ctr"/>
            <a:r>
              <a:rPr lang="en-US" sz="1900" dirty="0">
                <a:solidFill>
                  <a:schemeClr val="tx1"/>
                </a:solidFill>
              </a:rPr>
              <a:t>Bacc Core: Physical Activity</a:t>
            </a:r>
          </a:p>
          <a:p>
            <a:pPr algn="ctr"/>
            <a:r>
              <a:rPr lang="en-US" sz="1900" dirty="0">
                <a:solidFill>
                  <a:schemeClr val="tx1"/>
                </a:solidFill>
              </a:rPr>
              <a:t>F, W, S, U (1) 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EDB8196F-5FEF-4EED-AFDF-577516408361}"/>
              </a:ext>
            </a:extLst>
          </p:cNvPr>
          <p:cNvSpPr/>
          <p:nvPr/>
        </p:nvSpPr>
        <p:spPr>
          <a:xfrm>
            <a:off x="6334793" y="1825751"/>
            <a:ext cx="1633180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26697771-6850-4B04-94DA-2506B339BC72}"/>
              </a:ext>
            </a:extLst>
          </p:cNvPr>
          <p:cNvSpPr/>
          <p:nvPr/>
        </p:nvSpPr>
        <p:spPr>
          <a:xfrm>
            <a:off x="10439400" y="4035999"/>
            <a:ext cx="1676374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WR 227Z*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Technical Writing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Bacc Core: WR2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F, W, S (4)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0FEAAE5-2C69-4F79-B618-DBFBC0AA52F2}"/>
              </a:ext>
            </a:extLst>
          </p:cNvPr>
          <p:cNvSpPr txBox="1"/>
          <p:nvPr/>
        </p:nvSpPr>
        <p:spPr>
          <a:xfrm>
            <a:off x="666505" y="3646334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MTH 112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F8DCC37-E587-4B33-A92A-F226E9B4FB53}"/>
              </a:ext>
            </a:extLst>
          </p:cNvPr>
          <p:cNvSpPr/>
          <p:nvPr/>
        </p:nvSpPr>
        <p:spPr>
          <a:xfrm>
            <a:off x="672826" y="4819218"/>
            <a:ext cx="61106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i="1" dirty="0"/>
              <a:t>MTH 111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32D3149-7944-4131-A6F0-C1DD5E72E626}"/>
              </a:ext>
            </a:extLst>
          </p:cNvPr>
          <p:cNvSpPr/>
          <p:nvPr/>
        </p:nvSpPr>
        <p:spPr>
          <a:xfrm>
            <a:off x="2435512" y="4822731"/>
            <a:ext cx="10679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i="1" dirty="0"/>
              <a:t>CH 201, 121 or 231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98D0A833-C3C0-48F8-8CBB-6142C8601003}"/>
              </a:ext>
            </a:extLst>
          </p:cNvPr>
          <p:cNvSpPr/>
          <p:nvPr/>
        </p:nvSpPr>
        <p:spPr>
          <a:xfrm>
            <a:off x="2670456" y="3703994"/>
            <a:ext cx="61106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i="1" dirty="0"/>
              <a:t>MTH 251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229B536-2967-4D5B-9C4E-65CEAD572EC0}"/>
              </a:ext>
            </a:extLst>
          </p:cNvPr>
          <p:cNvSpPr/>
          <p:nvPr/>
        </p:nvSpPr>
        <p:spPr>
          <a:xfrm>
            <a:off x="4538105" y="3708241"/>
            <a:ext cx="61106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i="1" dirty="0"/>
              <a:t>MTH 252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9BACA3C0-7888-4AE8-9FC7-5DA2F55B2BEC}"/>
              </a:ext>
            </a:extLst>
          </p:cNvPr>
          <p:cNvSpPr/>
          <p:nvPr/>
        </p:nvSpPr>
        <p:spPr>
          <a:xfrm>
            <a:off x="11010900" y="4838700"/>
            <a:ext cx="54854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i="1" dirty="0"/>
              <a:t>WR 121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C51A4050-5DB9-435F-BB63-0BCB7934B6BE}"/>
              </a:ext>
            </a:extLst>
          </p:cNvPr>
          <p:cNvSpPr/>
          <p:nvPr/>
        </p:nvSpPr>
        <p:spPr>
          <a:xfrm>
            <a:off x="-53339" y="6232863"/>
            <a:ext cx="614933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/>
              <a:t>KEY:</a:t>
            </a:r>
          </a:p>
          <a:p>
            <a:r>
              <a:rPr lang="en-US" sz="1000" b="1" dirty="0"/>
              <a:t>F, W, S, U – </a:t>
            </a:r>
            <a:r>
              <a:rPr lang="en-US" sz="1000" dirty="0"/>
              <a:t>Term Course is offered</a:t>
            </a:r>
          </a:p>
          <a:p>
            <a:r>
              <a:rPr lang="en-US" sz="1000" b="1" dirty="0"/>
              <a:t>(X)- </a:t>
            </a:r>
            <a:r>
              <a:rPr lang="en-US" sz="1000" dirty="0"/>
              <a:t>Number of Credits</a:t>
            </a:r>
          </a:p>
          <a:p>
            <a:r>
              <a:rPr lang="en-US" sz="1000" b="1" i="1" dirty="0"/>
              <a:t>Course In Italics- </a:t>
            </a:r>
            <a:r>
              <a:rPr lang="en-US" sz="1000" dirty="0"/>
              <a:t>Pre-req (or co-req)</a:t>
            </a:r>
            <a:r>
              <a:rPr lang="en-US" sz="1000" b="1" i="1" dirty="0"/>
              <a:t> </a:t>
            </a:r>
            <a:r>
              <a:rPr lang="en-US" sz="1000" b="1" dirty="0"/>
              <a:t> </a:t>
            </a:r>
          </a:p>
        </p:txBody>
      </p:sp>
      <p:sp>
        <p:nvSpPr>
          <p:cNvPr id="94" name="object 6">
            <a:extLst>
              <a:ext uri="{FF2B5EF4-FFF2-40B4-BE49-F238E27FC236}">
                <a16:creationId xmlns:a16="http://schemas.microsoft.com/office/drawing/2014/main" id="{8E734F31-373C-4DA2-B9EF-A40D325E17C5}"/>
              </a:ext>
            </a:extLst>
          </p:cNvPr>
          <p:cNvSpPr/>
          <p:nvPr/>
        </p:nvSpPr>
        <p:spPr>
          <a:xfrm>
            <a:off x="-13983" y="6274935"/>
            <a:ext cx="12191999" cy="217366"/>
          </a:xfrm>
          <a:custGeom>
            <a:avLst/>
            <a:gdLst/>
            <a:ahLst/>
            <a:cxnLst/>
            <a:rect l="l" t="t" r="r" b="b"/>
            <a:pathLst>
              <a:path w="8964930">
                <a:moveTo>
                  <a:pt x="0" y="0"/>
                </a:moveTo>
                <a:lnTo>
                  <a:pt x="8964611" y="0"/>
                </a:lnTo>
              </a:path>
            </a:pathLst>
          </a:custGeom>
          <a:ln w="126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590FA621-B5DC-494C-8A2E-A29C3129FF08}"/>
              </a:ext>
            </a:extLst>
          </p:cNvPr>
          <p:cNvSpPr/>
          <p:nvPr/>
        </p:nvSpPr>
        <p:spPr>
          <a:xfrm>
            <a:off x="5372100" y="114300"/>
            <a:ext cx="14605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spc="-160" dirty="0"/>
              <a:t>2023-2024 Catalog Year</a:t>
            </a:r>
            <a:endParaRPr lang="en-US" sz="1400" dirty="0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65D87008-6DDC-4058-9199-2B2BC9C59D1B}"/>
              </a:ext>
            </a:extLst>
          </p:cNvPr>
          <p:cNvSpPr/>
          <p:nvPr/>
        </p:nvSpPr>
        <p:spPr>
          <a:xfrm>
            <a:off x="4058648" y="1810105"/>
            <a:ext cx="1676374" cy="105121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40000" lnSpcReduction="20000"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Difference, Power, &amp; Discrimination* </a:t>
            </a:r>
          </a:p>
          <a:p>
            <a:pPr algn="ctr"/>
            <a:r>
              <a:rPr lang="en-US" sz="2600" dirty="0" err="1">
                <a:solidFill>
                  <a:schemeClr val="tx1"/>
                </a:solidFill>
              </a:rPr>
              <a:t>Bacc</a:t>
            </a:r>
            <a:r>
              <a:rPr lang="en-US" sz="2600" dirty="0">
                <a:solidFill>
                  <a:schemeClr val="tx1"/>
                </a:solidFill>
              </a:rPr>
              <a:t> Core</a:t>
            </a:r>
          </a:p>
          <a:p>
            <a:pPr algn="ctr"/>
            <a:r>
              <a:rPr lang="en-US" sz="2600" dirty="0">
                <a:solidFill>
                  <a:schemeClr val="tx1"/>
                </a:solidFill>
              </a:rPr>
              <a:t>F, W, S, U (3) 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E7674F9D-5364-4058-89F5-8B00BACCCFB6}"/>
              </a:ext>
            </a:extLst>
          </p:cNvPr>
          <p:cNvSpPr/>
          <p:nvPr/>
        </p:nvSpPr>
        <p:spPr>
          <a:xfrm>
            <a:off x="6348500" y="701271"/>
            <a:ext cx="1676374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ENGR 211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Statics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F, W, S, U (3)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4C058659-FF70-4D8A-A950-93237D6AE40E}"/>
              </a:ext>
            </a:extLst>
          </p:cNvPr>
          <p:cNvSpPr/>
          <p:nvPr/>
        </p:nvSpPr>
        <p:spPr>
          <a:xfrm>
            <a:off x="8388918" y="701271"/>
            <a:ext cx="1676374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ENGR 213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Strengths of Materials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F, W, S, U (3)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F9E2E6A-826E-43BF-B41F-C844FDFC7FE9}"/>
              </a:ext>
            </a:extLst>
          </p:cNvPr>
          <p:cNvSpPr/>
          <p:nvPr/>
        </p:nvSpPr>
        <p:spPr>
          <a:xfrm>
            <a:off x="6900663" y="1509116"/>
            <a:ext cx="61106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i="1" dirty="0"/>
              <a:t>MTH 252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15913BA3-2600-4BE1-A55C-CBD9EB4B5AB3}"/>
              </a:ext>
            </a:extLst>
          </p:cNvPr>
          <p:cNvSpPr/>
          <p:nvPr/>
        </p:nvSpPr>
        <p:spPr>
          <a:xfrm>
            <a:off x="8930626" y="1490066"/>
            <a:ext cx="64793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i="1" dirty="0"/>
              <a:t>ENGR 211</a:t>
            </a: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1CE3EF78-6C9F-47B0-8A3C-78F0DFE12784}"/>
              </a:ext>
            </a:extLst>
          </p:cNvPr>
          <p:cNvSpPr/>
          <p:nvPr/>
        </p:nvSpPr>
        <p:spPr>
          <a:xfrm>
            <a:off x="10370510" y="701271"/>
            <a:ext cx="1676374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ENGR 212</a:t>
            </a:r>
          </a:p>
          <a:p>
            <a:pPr algn="ctr"/>
            <a:r>
              <a:rPr lang="en-US" sz="1300" dirty="0">
                <a:solidFill>
                  <a:schemeClr val="tx1"/>
                </a:solidFill>
              </a:rPr>
              <a:t>Dynamics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F, W, S, U (3)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57DCAE9B-7A1C-4D85-9DDD-F7113A1A89F3}"/>
              </a:ext>
            </a:extLst>
          </p:cNvPr>
          <p:cNvSpPr/>
          <p:nvPr/>
        </p:nvSpPr>
        <p:spPr>
          <a:xfrm>
            <a:off x="10680892" y="1496099"/>
            <a:ext cx="108715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i="1" dirty="0"/>
              <a:t>ENGR 211 + PH 212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1254AF1D-A391-4D0A-A358-C911AF6556D3}"/>
              </a:ext>
            </a:extLst>
          </p:cNvPr>
          <p:cNvSpPr/>
          <p:nvPr/>
        </p:nvSpPr>
        <p:spPr>
          <a:xfrm>
            <a:off x="4025441" y="4048127"/>
            <a:ext cx="1676374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algn="ctr"/>
            <a:r>
              <a:rPr lang="en-US" sz="2600" b="1" dirty="0">
                <a:solidFill>
                  <a:schemeClr val="tx1"/>
                </a:solidFill>
              </a:rPr>
              <a:t>PH 211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Physics w/ Calc 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Bacc Core: PhySci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F,W,S,U (4)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B379436B-6D24-4CB9-B0CC-DCAF459AFEC8}"/>
              </a:ext>
            </a:extLst>
          </p:cNvPr>
          <p:cNvSpPr/>
          <p:nvPr/>
        </p:nvSpPr>
        <p:spPr>
          <a:xfrm>
            <a:off x="8512406" y="5136639"/>
            <a:ext cx="1676374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algn="ctr"/>
            <a:r>
              <a:rPr lang="en-US" sz="2600" b="1" dirty="0">
                <a:solidFill>
                  <a:schemeClr val="tx1"/>
                </a:solidFill>
              </a:rPr>
              <a:t>Western Culture*</a:t>
            </a:r>
          </a:p>
          <a:p>
            <a:pPr algn="ctr"/>
            <a:r>
              <a:rPr lang="en-US" sz="2200" dirty="0" err="1">
                <a:solidFill>
                  <a:schemeClr val="tx1"/>
                </a:solidFill>
              </a:rPr>
              <a:t>Bacc</a:t>
            </a:r>
            <a:r>
              <a:rPr lang="en-US" sz="2200" dirty="0">
                <a:solidFill>
                  <a:schemeClr val="tx1"/>
                </a:solidFill>
              </a:rPr>
              <a:t> Core </a:t>
            </a:r>
          </a:p>
          <a:p>
            <a:pPr algn="ctr"/>
            <a:r>
              <a:rPr lang="en-US" sz="2200" dirty="0">
                <a:solidFill>
                  <a:schemeClr val="tx1"/>
                </a:solidFill>
              </a:rPr>
              <a:t>F, W, S, U (3)</a:t>
            </a: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DFC3EC41-D95B-4F14-99B8-7CF69ACA23B7}"/>
              </a:ext>
            </a:extLst>
          </p:cNvPr>
          <p:cNvSpPr/>
          <p:nvPr/>
        </p:nvSpPr>
        <p:spPr>
          <a:xfrm>
            <a:off x="2142745" y="5158899"/>
            <a:ext cx="1666486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40000" lnSpcReduction="20000"/>
          </a:bodyPr>
          <a:lstStyle/>
          <a:p>
            <a:pPr algn="ctr"/>
            <a:r>
              <a:rPr lang="en-US" sz="3400" b="1" dirty="0">
                <a:solidFill>
                  <a:schemeClr val="tx1"/>
                </a:solidFill>
              </a:rPr>
              <a:t>HHS 321*</a:t>
            </a:r>
          </a:p>
          <a:p>
            <a:pPr algn="ctr"/>
            <a:r>
              <a:rPr lang="en-US" sz="2500" dirty="0">
                <a:solidFill>
                  <a:schemeClr val="tx1"/>
                </a:solidFill>
              </a:rPr>
              <a:t>Bacc Core: Lifetime Fitness &amp; Health</a:t>
            </a:r>
          </a:p>
          <a:p>
            <a:pPr algn="ctr"/>
            <a:r>
              <a:rPr lang="en-US" sz="2500" dirty="0">
                <a:solidFill>
                  <a:schemeClr val="tx1"/>
                </a:solidFill>
              </a:rPr>
              <a:t>F, W, S, U (2)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FB3059-363A-4F3F-AC02-A5A2F27B1EDA}"/>
              </a:ext>
            </a:extLst>
          </p:cNvPr>
          <p:cNvSpPr txBox="1"/>
          <p:nvPr/>
        </p:nvSpPr>
        <p:spPr>
          <a:xfrm>
            <a:off x="6425744" y="2217639"/>
            <a:ext cx="146356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ysClr val="windowText" lastClr="000000"/>
                </a:solidFill>
              </a:rPr>
              <a:t>Spreadsheet Skills for IE/</a:t>
            </a:r>
            <a:r>
              <a:rPr lang="en-US" sz="1100" dirty="0" err="1">
                <a:solidFill>
                  <a:sysClr val="windowText" lastClr="000000"/>
                </a:solidFill>
              </a:rPr>
              <a:t>MfgE</a:t>
            </a:r>
            <a:endParaRPr lang="en-US" sz="1100" b="1" dirty="0">
              <a:solidFill>
                <a:sysClr val="windowText" lastClr="000000"/>
              </a:solidFill>
            </a:endParaRPr>
          </a:p>
          <a:p>
            <a:pPr algn="ctr"/>
            <a:r>
              <a:rPr lang="en-US" sz="1100" dirty="0"/>
              <a:t>F (1)</a:t>
            </a:r>
          </a:p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767404-B1FB-497A-BA9D-DD6B5B7DC459}"/>
              </a:ext>
            </a:extLst>
          </p:cNvPr>
          <p:cNvSpPr txBox="1"/>
          <p:nvPr/>
        </p:nvSpPr>
        <p:spPr>
          <a:xfrm>
            <a:off x="6811156" y="1991377"/>
            <a:ext cx="935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IE 112</a:t>
            </a:r>
          </a:p>
          <a:p>
            <a:endParaRPr lang="en-US" dirty="0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6C43451B-C5B9-481A-B531-486D2BBC8EB6}"/>
              </a:ext>
            </a:extLst>
          </p:cNvPr>
          <p:cNvSpPr/>
          <p:nvPr/>
        </p:nvSpPr>
        <p:spPr>
          <a:xfrm>
            <a:off x="6305759" y="2936507"/>
            <a:ext cx="1676374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algn="ctr"/>
            <a:r>
              <a:rPr lang="en-US" sz="2600" b="1" dirty="0">
                <a:solidFill>
                  <a:schemeClr val="tx1"/>
                </a:solidFill>
              </a:rPr>
              <a:t>MTH 256</a:t>
            </a:r>
          </a:p>
          <a:p>
            <a:pPr algn="ctr"/>
            <a:r>
              <a:rPr lang="en-US" sz="2200" dirty="0">
                <a:solidFill>
                  <a:schemeClr val="tx1"/>
                </a:solidFill>
              </a:rPr>
              <a:t>Differential Equations </a:t>
            </a:r>
          </a:p>
          <a:p>
            <a:pPr algn="ctr"/>
            <a:r>
              <a:rPr lang="en-US" sz="2200" dirty="0">
                <a:solidFill>
                  <a:schemeClr val="tx1"/>
                </a:solidFill>
              </a:rPr>
              <a:t>F, W, S, U (4)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05B2D8C-2FC6-4C3C-B4A5-488DEB281794}"/>
              </a:ext>
            </a:extLst>
          </p:cNvPr>
          <p:cNvSpPr txBox="1"/>
          <p:nvPr/>
        </p:nvSpPr>
        <p:spPr>
          <a:xfrm>
            <a:off x="6845850" y="3740560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MTH 254</a:t>
            </a: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1C5A2389-0274-48D0-865C-551346705FAD}"/>
              </a:ext>
            </a:extLst>
          </p:cNvPr>
          <p:cNvSpPr/>
          <p:nvPr/>
        </p:nvSpPr>
        <p:spPr>
          <a:xfrm>
            <a:off x="6286918" y="4071178"/>
            <a:ext cx="1676374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algn="ctr"/>
            <a:r>
              <a:rPr lang="en-US" sz="2600" b="1" dirty="0">
                <a:solidFill>
                  <a:schemeClr val="tx1"/>
                </a:solidFill>
              </a:rPr>
              <a:t>PH 212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Physics w/ Calc 2 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Bacc Core: PhySci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F,W,S (4)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B35C8B21-B358-4DD0-A929-CB2A8A485104}"/>
              </a:ext>
            </a:extLst>
          </p:cNvPr>
          <p:cNvSpPr/>
          <p:nvPr/>
        </p:nvSpPr>
        <p:spPr>
          <a:xfrm>
            <a:off x="6864619" y="4847780"/>
            <a:ext cx="51488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i="1" dirty="0"/>
              <a:t>PH 211</a:t>
            </a: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DFA82A50-842E-46BA-A1D9-137518A6976C}"/>
              </a:ext>
            </a:extLst>
          </p:cNvPr>
          <p:cNvSpPr/>
          <p:nvPr/>
        </p:nvSpPr>
        <p:spPr>
          <a:xfrm>
            <a:off x="6330112" y="5176220"/>
            <a:ext cx="1633180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BDC1EE10-47BE-46C9-BC16-FBF9678B4E70}"/>
              </a:ext>
            </a:extLst>
          </p:cNvPr>
          <p:cNvSpPr txBox="1"/>
          <p:nvPr/>
        </p:nvSpPr>
        <p:spPr>
          <a:xfrm>
            <a:off x="6738661" y="5311441"/>
            <a:ext cx="935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ENGR 248</a:t>
            </a:r>
          </a:p>
          <a:p>
            <a:endParaRPr lang="en-US" dirty="0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D0F0BF87-A80E-4CEC-80FC-82FC25ABBF12}"/>
              </a:ext>
            </a:extLst>
          </p:cNvPr>
          <p:cNvSpPr txBox="1"/>
          <p:nvPr/>
        </p:nvSpPr>
        <p:spPr>
          <a:xfrm>
            <a:off x="6438716" y="5535600"/>
            <a:ext cx="146356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ysClr val="windowText" lastClr="000000"/>
                </a:solidFill>
              </a:rPr>
              <a:t>Engineering Graphics &amp; 3D Modeling</a:t>
            </a:r>
          </a:p>
          <a:p>
            <a:pPr algn="ctr"/>
            <a:r>
              <a:rPr lang="en-US" sz="1100" dirty="0"/>
              <a:t>F, W, S (3)</a:t>
            </a:r>
          </a:p>
          <a:p>
            <a:endParaRPr lang="en-US" dirty="0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CDF121AA-C449-4629-97EB-81078A317986}"/>
              </a:ext>
            </a:extLst>
          </p:cNvPr>
          <p:cNvSpPr/>
          <p:nvPr/>
        </p:nvSpPr>
        <p:spPr>
          <a:xfrm>
            <a:off x="8432112" y="1849077"/>
            <a:ext cx="1633180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4C667FDD-043B-40E8-A278-F8568942B985}"/>
              </a:ext>
            </a:extLst>
          </p:cNvPr>
          <p:cNvSpPr txBox="1"/>
          <p:nvPr/>
        </p:nvSpPr>
        <p:spPr>
          <a:xfrm>
            <a:off x="8929968" y="1842002"/>
            <a:ext cx="935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IE 212</a:t>
            </a:r>
          </a:p>
          <a:p>
            <a:endParaRPr lang="en-US" dirty="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DB2E3674-5712-4868-A9F1-1A9FD2979CE6}"/>
              </a:ext>
            </a:extLst>
          </p:cNvPr>
          <p:cNvSpPr txBox="1"/>
          <p:nvPr/>
        </p:nvSpPr>
        <p:spPr>
          <a:xfrm>
            <a:off x="8526503" y="2044573"/>
            <a:ext cx="146356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ysClr val="windowText" lastClr="000000"/>
                </a:solidFill>
              </a:rPr>
              <a:t>Computational Methods</a:t>
            </a:r>
          </a:p>
          <a:p>
            <a:pPr algn="ctr"/>
            <a:r>
              <a:rPr lang="en-US" sz="1000" dirty="0"/>
              <a:t>W (4)</a:t>
            </a:r>
          </a:p>
          <a:p>
            <a:endParaRPr lang="en-US" dirty="0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5C231B8E-1B4D-4C7C-A127-D3C774B2D8EC}"/>
              </a:ext>
            </a:extLst>
          </p:cNvPr>
          <p:cNvSpPr txBox="1"/>
          <p:nvPr/>
        </p:nvSpPr>
        <p:spPr>
          <a:xfrm>
            <a:off x="8733179" y="2346048"/>
            <a:ext cx="113185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>
                <a:solidFill>
                  <a:schemeClr val="dk1"/>
                </a:solidFill>
              </a:rPr>
              <a:t>ENGR 103 (or 112), IE 112* (*can be taken concurrently)</a:t>
            </a:r>
            <a:endParaRPr lang="en-US" sz="900" i="1" dirty="0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09209569-9E95-4DB3-AB2B-864F356DCDB4}"/>
              </a:ext>
            </a:extLst>
          </p:cNvPr>
          <p:cNvSpPr/>
          <p:nvPr/>
        </p:nvSpPr>
        <p:spPr>
          <a:xfrm>
            <a:off x="8443671" y="2923778"/>
            <a:ext cx="1633180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D7C86F9-E137-4A1B-B5CE-D2E21247B0F1}"/>
              </a:ext>
            </a:extLst>
          </p:cNvPr>
          <p:cNvSpPr txBox="1"/>
          <p:nvPr/>
        </p:nvSpPr>
        <p:spPr>
          <a:xfrm>
            <a:off x="8847013" y="3007545"/>
            <a:ext cx="935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MTH 341</a:t>
            </a:r>
          </a:p>
          <a:p>
            <a:endParaRPr lang="en-US" dirty="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3B3BD656-D382-48B5-B7C6-9BD78E5F3FDD}"/>
              </a:ext>
            </a:extLst>
          </p:cNvPr>
          <p:cNvSpPr txBox="1"/>
          <p:nvPr/>
        </p:nvSpPr>
        <p:spPr>
          <a:xfrm>
            <a:off x="8536493" y="3237805"/>
            <a:ext cx="14635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Linear Algebra</a:t>
            </a:r>
          </a:p>
          <a:p>
            <a:pPr algn="ctr"/>
            <a:r>
              <a:rPr lang="en-US" sz="1200" dirty="0"/>
              <a:t>F, W, S (3)</a:t>
            </a:r>
          </a:p>
          <a:p>
            <a:endParaRPr lang="en-US" dirty="0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C3AF3DD5-B4D9-402E-B384-6B4FBC7B6662}"/>
              </a:ext>
            </a:extLst>
          </p:cNvPr>
          <p:cNvSpPr txBox="1"/>
          <p:nvPr/>
        </p:nvSpPr>
        <p:spPr>
          <a:xfrm>
            <a:off x="9009015" y="3654775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MTH 254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3B522E12-866C-4507-9A92-A76F925D8E2C}"/>
              </a:ext>
            </a:extLst>
          </p:cNvPr>
          <p:cNvSpPr/>
          <p:nvPr/>
        </p:nvSpPr>
        <p:spPr>
          <a:xfrm>
            <a:off x="8460920" y="4023909"/>
            <a:ext cx="1676374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algn="ctr"/>
            <a:r>
              <a:rPr lang="en-US" sz="2600" b="1" dirty="0">
                <a:solidFill>
                  <a:schemeClr val="tx1"/>
                </a:solidFill>
              </a:rPr>
              <a:t>PH 213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Physics w/ Calc 3 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F,W,S,U (4)</a:t>
            </a:r>
          </a:p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1346EF35-CD22-4C96-A9B8-974E4870E678}"/>
              </a:ext>
            </a:extLst>
          </p:cNvPr>
          <p:cNvSpPr/>
          <p:nvPr/>
        </p:nvSpPr>
        <p:spPr>
          <a:xfrm>
            <a:off x="8822346" y="4698405"/>
            <a:ext cx="107112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i="1" dirty="0"/>
              <a:t>PH 212 &amp; MTH 254</a:t>
            </a: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6021C567-54D4-46B6-9338-DDC253354181}"/>
              </a:ext>
            </a:extLst>
          </p:cNvPr>
          <p:cNvSpPr/>
          <p:nvPr/>
        </p:nvSpPr>
        <p:spPr>
          <a:xfrm>
            <a:off x="10439400" y="1818644"/>
            <a:ext cx="1633180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59C377D3-2EBE-4A96-B049-61C1265C9BB3}"/>
              </a:ext>
            </a:extLst>
          </p:cNvPr>
          <p:cNvSpPr/>
          <p:nvPr/>
        </p:nvSpPr>
        <p:spPr>
          <a:xfrm>
            <a:off x="10454816" y="2931759"/>
            <a:ext cx="1633180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8CB18117-BD3B-4938-972D-1DD1C42108C2}"/>
              </a:ext>
            </a:extLst>
          </p:cNvPr>
          <p:cNvSpPr/>
          <p:nvPr/>
        </p:nvSpPr>
        <p:spPr>
          <a:xfrm>
            <a:off x="10502719" y="5165254"/>
            <a:ext cx="1633180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5EEFF55-FB49-456C-8AA6-B1C71AD554A5}"/>
              </a:ext>
            </a:extLst>
          </p:cNvPr>
          <p:cNvSpPr txBox="1"/>
          <p:nvPr/>
        </p:nvSpPr>
        <p:spPr>
          <a:xfrm>
            <a:off x="10946506" y="1863991"/>
            <a:ext cx="935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IE 255</a:t>
            </a:r>
          </a:p>
          <a:p>
            <a:endParaRPr lang="en-US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DC93A390-25C0-4C4C-BFB1-6E0CC30D3517}"/>
              </a:ext>
            </a:extLst>
          </p:cNvPr>
          <p:cNvSpPr txBox="1"/>
          <p:nvPr/>
        </p:nvSpPr>
        <p:spPr>
          <a:xfrm>
            <a:off x="10946506" y="5193866"/>
            <a:ext cx="935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ME 250</a:t>
            </a:r>
          </a:p>
          <a:p>
            <a:endParaRPr lang="en-US" dirty="0"/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35E47F0-6A4D-42BA-BE24-A6EFF57C34E6}"/>
              </a:ext>
            </a:extLst>
          </p:cNvPr>
          <p:cNvSpPr txBox="1"/>
          <p:nvPr/>
        </p:nvSpPr>
        <p:spPr>
          <a:xfrm>
            <a:off x="10869826" y="2957845"/>
            <a:ext cx="935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MATS 321</a:t>
            </a:r>
          </a:p>
          <a:p>
            <a:endParaRPr lang="en-US" dirty="0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76A2FD5B-D324-4739-94AC-C9D6AF2CCF31}"/>
              </a:ext>
            </a:extLst>
          </p:cNvPr>
          <p:cNvSpPr txBox="1"/>
          <p:nvPr/>
        </p:nvSpPr>
        <p:spPr>
          <a:xfrm>
            <a:off x="10599265" y="3207121"/>
            <a:ext cx="146356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ysClr val="windowText" lastClr="000000"/>
                </a:solidFill>
              </a:rPr>
              <a:t>Intro to Material Science</a:t>
            </a:r>
          </a:p>
          <a:p>
            <a:pPr algn="ctr"/>
            <a:r>
              <a:rPr lang="en-US" sz="1000" dirty="0"/>
              <a:t>F, W, S (4)</a:t>
            </a:r>
          </a:p>
          <a:p>
            <a:endParaRPr lang="en-US" dirty="0"/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4A63A370-F410-4BA7-881B-31717BD908AE}"/>
              </a:ext>
            </a:extLst>
          </p:cNvPr>
          <p:cNvSpPr txBox="1"/>
          <p:nvPr/>
        </p:nvSpPr>
        <p:spPr>
          <a:xfrm>
            <a:off x="10539389" y="2102770"/>
            <a:ext cx="14635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ysClr val="windowText" lastClr="000000"/>
                </a:solidFill>
              </a:rPr>
              <a:t>Quantitative Analysis of Industrial Systems</a:t>
            </a:r>
          </a:p>
          <a:p>
            <a:pPr algn="ctr"/>
            <a:r>
              <a:rPr lang="en-US" sz="1000" dirty="0"/>
              <a:t>S (3)</a:t>
            </a:r>
          </a:p>
          <a:p>
            <a:endParaRPr lang="en-US" dirty="0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04E633A6-8984-490B-B549-906FB1C3600B}"/>
              </a:ext>
            </a:extLst>
          </p:cNvPr>
          <p:cNvSpPr txBox="1"/>
          <p:nvPr/>
        </p:nvSpPr>
        <p:spPr>
          <a:xfrm>
            <a:off x="10625862" y="5381182"/>
            <a:ext cx="14635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ysClr val="windowText" lastClr="000000"/>
                </a:solidFill>
              </a:rPr>
              <a:t>Intro to Manufacturing Processes</a:t>
            </a:r>
          </a:p>
          <a:p>
            <a:pPr algn="ctr"/>
            <a:r>
              <a:rPr lang="en-US" sz="1000" dirty="0"/>
              <a:t>F, W, S (1)</a:t>
            </a:r>
          </a:p>
          <a:p>
            <a:endParaRPr lang="en-US" dirty="0"/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8936E876-6318-41C6-827F-E63F2ECE8D19}"/>
              </a:ext>
            </a:extLst>
          </p:cNvPr>
          <p:cNvSpPr txBox="1"/>
          <p:nvPr/>
        </p:nvSpPr>
        <p:spPr>
          <a:xfrm>
            <a:off x="10979640" y="2550260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MTH 252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43903B60-7303-4E2C-8DF2-8EF7DDF9A7AC}"/>
              </a:ext>
            </a:extLst>
          </p:cNvPr>
          <p:cNvSpPr txBox="1"/>
          <p:nvPr/>
        </p:nvSpPr>
        <p:spPr>
          <a:xfrm>
            <a:off x="10819813" y="3580060"/>
            <a:ext cx="99899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CH 202 or CH 232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C3B3B96-F648-4AC1-8195-58C457E5FF7C}"/>
              </a:ext>
            </a:extLst>
          </p:cNvPr>
          <p:cNvSpPr txBox="1"/>
          <p:nvPr/>
        </p:nvSpPr>
        <p:spPr>
          <a:xfrm>
            <a:off x="10831414" y="5896216"/>
            <a:ext cx="103265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ENGR 248, PH 211</a:t>
            </a:r>
          </a:p>
        </p:txBody>
      </p:sp>
    </p:spTree>
    <p:extLst>
      <p:ext uri="{BB962C8B-B14F-4D97-AF65-F5344CB8AC3E}">
        <p14:creationId xmlns:p14="http://schemas.microsoft.com/office/powerpoint/2010/main" val="150296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6">
            <a:extLst>
              <a:ext uri="{FF2B5EF4-FFF2-40B4-BE49-F238E27FC236}">
                <a16:creationId xmlns:a16="http://schemas.microsoft.com/office/drawing/2014/main" id="{D7C8645A-F1B3-48DD-B7BA-A23B0401F7DA}"/>
              </a:ext>
            </a:extLst>
          </p:cNvPr>
          <p:cNvSpPr/>
          <p:nvPr/>
        </p:nvSpPr>
        <p:spPr>
          <a:xfrm>
            <a:off x="-13984" y="324538"/>
            <a:ext cx="12191999" cy="217366"/>
          </a:xfrm>
          <a:custGeom>
            <a:avLst/>
            <a:gdLst/>
            <a:ahLst/>
            <a:cxnLst/>
            <a:rect l="l" t="t" r="r" b="b"/>
            <a:pathLst>
              <a:path w="8964930">
                <a:moveTo>
                  <a:pt x="0" y="0"/>
                </a:moveTo>
                <a:lnTo>
                  <a:pt x="8964611" y="0"/>
                </a:lnTo>
              </a:path>
            </a:pathLst>
          </a:custGeom>
          <a:ln w="126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id="{4818FD12-5FCD-4B75-BF15-7DB6B80B6EEB}"/>
              </a:ext>
            </a:extLst>
          </p:cNvPr>
          <p:cNvSpPr/>
          <p:nvPr/>
        </p:nvSpPr>
        <p:spPr>
          <a:xfrm flipH="1">
            <a:off x="6059153" y="324538"/>
            <a:ext cx="45719" cy="5542862"/>
          </a:xfrm>
          <a:custGeom>
            <a:avLst/>
            <a:gdLst/>
            <a:ahLst/>
            <a:cxnLst/>
            <a:rect l="l" t="t" r="r" b="b"/>
            <a:pathLst>
              <a:path w="46354" h="5210810">
                <a:moveTo>
                  <a:pt x="0" y="0"/>
                </a:moveTo>
                <a:lnTo>
                  <a:pt x="46013" y="5210691"/>
                </a:lnTo>
              </a:path>
            </a:pathLst>
          </a:custGeom>
          <a:ln w="126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43C620-B5FA-4747-ADAB-F3770CF113DF}"/>
              </a:ext>
            </a:extLst>
          </p:cNvPr>
          <p:cNvSpPr/>
          <p:nvPr/>
        </p:nvSpPr>
        <p:spPr>
          <a:xfrm>
            <a:off x="1992806" y="-102691"/>
            <a:ext cx="9727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spc="-160" dirty="0"/>
              <a:t>THIRD YEAR</a:t>
            </a:r>
            <a:endParaRPr lang="en-US" sz="16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E24E57-1982-4227-B9FE-AD576EDAFB0C}"/>
              </a:ext>
            </a:extLst>
          </p:cNvPr>
          <p:cNvSpPr/>
          <p:nvPr/>
        </p:nvSpPr>
        <p:spPr>
          <a:xfrm>
            <a:off x="8839200" y="-99673"/>
            <a:ext cx="11328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spc="-160" dirty="0"/>
              <a:t>FOURTH YEAR</a:t>
            </a:r>
            <a:endParaRPr lang="en-US" sz="16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4B8F58-9F9F-4516-A321-C0FD3563AAD8}"/>
              </a:ext>
            </a:extLst>
          </p:cNvPr>
          <p:cNvSpPr/>
          <p:nvPr/>
        </p:nvSpPr>
        <p:spPr>
          <a:xfrm>
            <a:off x="838662" y="51191"/>
            <a:ext cx="38241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spc="-160" dirty="0"/>
              <a:t>Fall</a:t>
            </a:r>
            <a:endParaRPr lang="en-US" sz="16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48BCFE-8ABA-4532-9495-C90472CB3FA8}"/>
              </a:ext>
            </a:extLst>
          </p:cNvPr>
          <p:cNvSpPr/>
          <p:nvPr/>
        </p:nvSpPr>
        <p:spPr>
          <a:xfrm>
            <a:off x="2615657" y="58225"/>
            <a:ext cx="6377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spc="-160" dirty="0"/>
              <a:t>Winter</a:t>
            </a:r>
            <a:endParaRPr lang="en-US" sz="16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6E9C86B-4C18-4BF5-974D-B5C5BDEE3BDF}"/>
              </a:ext>
            </a:extLst>
          </p:cNvPr>
          <p:cNvSpPr/>
          <p:nvPr/>
        </p:nvSpPr>
        <p:spPr>
          <a:xfrm>
            <a:off x="4454422" y="58225"/>
            <a:ext cx="5857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spc="-160" dirty="0"/>
              <a:t>Spring</a:t>
            </a:r>
            <a:endParaRPr lang="en-US" sz="16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3D6A49-E32F-4EC1-893F-2848C1921554}"/>
              </a:ext>
            </a:extLst>
          </p:cNvPr>
          <p:cNvSpPr/>
          <p:nvPr/>
        </p:nvSpPr>
        <p:spPr>
          <a:xfrm>
            <a:off x="6869207" y="58225"/>
            <a:ext cx="6216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spc="-160" dirty="0"/>
              <a:t>Fall</a:t>
            </a:r>
            <a:endParaRPr lang="en-US" sz="16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1E1208B-BD7E-441E-AD7D-DEF7D740339D}"/>
              </a:ext>
            </a:extLst>
          </p:cNvPr>
          <p:cNvSpPr/>
          <p:nvPr/>
        </p:nvSpPr>
        <p:spPr>
          <a:xfrm>
            <a:off x="8832199" y="58225"/>
            <a:ext cx="6377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spc="-160" dirty="0"/>
              <a:t>Winter</a:t>
            </a:r>
            <a:endParaRPr lang="en-US" sz="16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CC9A45-A20A-4801-A2A9-450B98DDB372}"/>
              </a:ext>
            </a:extLst>
          </p:cNvPr>
          <p:cNvSpPr/>
          <p:nvPr/>
        </p:nvSpPr>
        <p:spPr>
          <a:xfrm>
            <a:off x="10848975" y="58225"/>
            <a:ext cx="5857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spc="-160" dirty="0"/>
              <a:t>Spring</a:t>
            </a:r>
            <a:endParaRPr lang="en-US" sz="1600" dirty="0"/>
          </a:p>
        </p:txBody>
      </p:sp>
      <p:sp>
        <p:nvSpPr>
          <p:cNvPr id="106" name="object 6">
            <a:extLst>
              <a:ext uri="{FF2B5EF4-FFF2-40B4-BE49-F238E27FC236}">
                <a16:creationId xmlns:a16="http://schemas.microsoft.com/office/drawing/2014/main" id="{B405F66A-8D70-46AB-BF02-93D572F20359}"/>
              </a:ext>
            </a:extLst>
          </p:cNvPr>
          <p:cNvSpPr/>
          <p:nvPr/>
        </p:nvSpPr>
        <p:spPr>
          <a:xfrm>
            <a:off x="4120" y="5905500"/>
            <a:ext cx="12191999" cy="217366"/>
          </a:xfrm>
          <a:custGeom>
            <a:avLst/>
            <a:gdLst/>
            <a:ahLst/>
            <a:cxnLst/>
            <a:rect l="l" t="t" r="r" b="b"/>
            <a:pathLst>
              <a:path w="8964930">
                <a:moveTo>
                  <a:pt x="0" y="0"/>
                </a:moveTo>
                <a:lnTo>
                  <a:pt x="8964611" y="0"/>
                </a:lnTo>
              </a:path>
            </a:pathLst>
          </a:custGeom>
          <a:ln w="126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C4C668D-3B2D-4762-8A54-4B3A8DA73A0A}"/>
              </a:ext>
            </a:extLst>
          </p:cNvPr>
          <p:cNvSpPr/>
          <p:nvPr/>
        </p:nvSpPr>
        <p:spPr>
          <a:xfrm>
            <a:off x="10811795" y="6675478"/>
            <a:ext cx="186492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Revised 10/2022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7DCBDE3-502F-43A6-A9AD-A9F2F3183029}"/>
              </a:ext>
            </a:extLst>
          </p:cNvPr>
          <p:cNvSpPr/>
          <p:nvPr/>
        </p:nvSpPr>
        <p:spPr>
          <a:xfrm>
            <a:off x="-76200" y="5842337"/>
            <a:ext cx="119253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/>
              <a:t>KEY:</a:t>
            </a:r>
          </a:p>
          <a:p>
            <a:r>
              <a:rPr lang="en-US" sz="1000" b="1" dirty="0"/>
              <a:t>F, W, S, U – </a:t>
            </a:r>
            <a:r>
              <a:rPr lang="en-US" sz="1000" dirty="0"/>
              <a:t>Term Course is offered</a:t>
            </a:r>
          </a:p>
          <a:p>
            <a:r>
              <a:rPr lang="en-US" sz="1000" b="1" dirty="0"/>
              <a:t>(X)- </a:t>
            </a:r>
            <a:r>
              <a:rPr lang="en-US" sz="1000" dirty="0"/>
              <a:t>Number of Credits</a:t>
            </a:r>
          </a:p>
          <a:p>
            <a:r>
              <a:rPr lang="en-US" sz="1000" b="1" i="1" dirty="0"/>
              <a:t>Course In Italics- </a:t>
            </a:r>
            <a:r>
              <a:rPr lang="en-US" sz="1000" dirty="0"/>
              <a:t>Pre-req (or co-req)</a:t>
            </a:r>
          </a:p>
          <a:p>
            <a:r>
              <a:rPr lang="en-US" sz="1000" dirty="0"/>
              <a:t>*</a:t>
            </a:r>
            <a:r>
              <a:rPr lang="en-US" sz="1000" b="1" dirty="0" err="1"/>
              <a:t>Bacc</a:t>
            </a:r>
            <a:r>
              <a:rPr lang="en-US" sz="1000" b="1" dirty="0"/>
              <a:t> Core- </a:t>
            </a:r>
            <a:r>
              <a:rPr lang="en-US" sz="1000" dirty="0"/>
              <a:t>For list of </a:t>
            </a:r>
            <a:r>
              <a:rPr lang="en-US" sz="1000" dirty="0" err="1"/>
              <a:t>Bacc</a:t>
            </a:r>
            <a:r>
              <a:rPr lang="en-US" sz="1000" dirty="0"/>
              <a:t> Core course options visit </a:t>
            </a:r>
            <a:r>
              <a:rPr lang="en-US" sz="1000" dirty="0">
                <a:hlinkClick r:id="rId2"/>
              </a:rPr>
              <a:t>https://catalog.oregonstate.edu/earning-degrees/bcc/</a:t>
            </a:r>
            <a:endParaRPr lang="en-US" sz="1000" dirty="0"/>
          </a:p>
          <a:p>
            <a:r>
              <a:rPr lang="en-US" sz="1000" dirty="0"/>
              <a:t>**</a:t>
            </a:r>
            <a:r>
              <a:rPr lang="en-US" sz="1000" b="1" dirty="0"/>
              <a:t>Technical Electives- </a:t>
            </a:r>
            <a:r>
              <a:rPr lang="en-US" sz="1000" dirty="0"/>
              <a:t>Students choose any Upper Division Engineering Course. Speak with your academic advisor for Technical Elective Course options. </a:t>
            </a:r>
            <a:r>
              <a:rPr lang="en-US" sz="1000" b="1" i="1" dirty="0"/>
              <a:t> </a:t>
            </a:r>
            <a:r>
              <a:rPr lang="en-US" sz="1000" b="1" dirty="0"/>
              <a:t> 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875FCEC3-E825-4153-975B-42D909A1EDB6}"/>
              </a:ext>
            </a:extLst>
          </p:cNvPr>
          <p:cNvSpPr/>
          <p:nvPr/>
        </p:nvSpPr>
        <p:spPr>
          <a:xfrm>
            <a:off x="10477483" y="1493709"/>
            <a:ext cx="1676374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700" b="1" dirty="0">
                <a:solidFill>
                  <a:schemeClr val="tx1"/>
                </a:solidFill>
              </a:rPr>
              <a:t>Lit &amp; Arts* </a:t>
            </a:r>
          </a:p>
          <a:p>
            <a:pPr algn="ctr"/>
            <a:r>
              <a:rPr lang="en-US" sz="1300" dirty="0" err="1">
                <a:solidFill>
                  <a:schemeClr val="tx1"/>
                </a:solidFill>
              </a:rPr>
              <a:t>Bacc</a:t>
            </a:r>
            <a:r>
              <a:rPr lang="en-US" sz="1300" dirty="0">
                <a:solidFill>
                  <a:schemeClr val="tx1"/>
                </a:solidFill>
              </a:rPr>
              <a:t> Core </a:t>
            </a:r>
          </a:p>
          <a:p>
            <a:pPr algn="ctr"/>
            <a:r>
              <a:rPr lang="en-US" sz="1300" dirty="0">
                <a:solidFill>
                  <a:schemeClr val="tx1"/>
                </a:solidFill>
              </a:rPr>
              <a:t>F, W, S, U (3) 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FB4EF689-AE9F-4351-B45F-442750DE6946}"/>
              </a:ext>
            </a:extLst>
          </p:cNvPr>
          <p:cNvSpPr/>
          <p:nvPr/>
        </p:nvSpPr>
        <p:spPr>
          <a:xfrm>
            <a:off x="222565" y="394699"/>
            <a:ext cx="1633180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ECD9CBD6-78FF-4268-B0A3-3F21D5E3714C}"/>
              </a:ext>
            </a:extLst>
          </p:cNvPr>
          <p:cNvSpPr/>
          <p:nvPr/>
        </p:nvSpPr>
        <p:spPr>
          <a:xfrm>
            <a:off x="182537" y="1487397"/>
            <a:ext cx="1633180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3BD4B298-088A-4698-B565-A5B736C3A9D3}"/>
              </a:ext>
            </a:extLst>
          </p:cNvPr>
          <p:cNvSpPr/>
          <p:nvPr/>
        </p:nvSpPr>
        <p:spPr>
          <a:xfrm>
            <a:off x="145719" y="2589198"/>
            <a:ext cx="1633180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4EEB5338-2481-49DB-BC3A-46ABA35EEDB4}"/>
              </a:ext>
            </a:extLst>
          </p:cNvPr>
          <p:cNvSpPr/>
          <p:nvPr/>
        </p:nvSpPr>
        <p:spPr>
          <a:xfrm>
            <a:off x="8338831" y="2618119"/>
            <a:ext cx="1633180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24EA4688-6B5B-41CE-B122-35726D465EAD}"/>
              </a:ext>
            </a:extLst>
          </p:cNvPr>
          <p:cNvSpPr/>
          <p:nvPr/>
        </p:nvSpPr>
        <p:spPr>
          <a:xfrm>
            <a:off x="8379550" y="1481420"/>
            <a:ext cx="1633180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E2E5ABBA-7755-4C7A-9546-9CB86B4C740A}"/>
              </a:ext>
            </a:extLst>
          </p:cNvPr>
          <p:cNvSpPr/>
          <p:nvPr/>
        </p:nvSpPr>
        <p:spPr>
          <a:xfrm>
            <a:off x="8360432" y="401234"/>
            <a:ext cx="1633180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5F234B99-C36F-4FC3-A10C-274BC287804F}"/>
              </a:ext>
            </a:extLst>
          </p:cNvPr>
          <p:cNvSpPr/>
          <p:nvPr/>
        </p:nvSpPr>
        <p:spPr>
          <a:xfrm>
            <a:off x="6361984" y="1472825"/>
            <a:ext cx="1633180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BB88F323-6B5D-4079-A438-319B58C5359B}"/>
              </a:ext>
            </a:extLst>
          </p:cNvPr>
          <p:cNvSpPr/>
          <p:nvPr/>
        </p:nvSpPr>
        <p:spPr>
          <a:xfrm>
            <a:off x="6367484" y="370333"/>
            <a:ext cx="1633180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7D5E6653-18E6-41CD-9F2F-3F1EF3E2F6DD}"/>
              </a:ext>
            </a:extLst>
          </p:cNvPr>
          <p:cNvSpPr/>
          <p:nvPr/>
        </p:nvSpPr>
        <p:spPr>
          <a:xfrm>
            <a:off x="4186097" y="1494648"/>
            <a:ext cx="1633180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5C8E322A-94A4-4330-B1C5-38CD80AD0BBB}"/>
              </a:ext>
            </a:extLst>
          </p:cNvPr>
          <p:cNvSpPr/>
          <p:nvPr/>
        </p:nvSpPr>
        <p:spPr>
          <a:xfrm>
            <a:off x="4120658" y="422894"/>
            <a:ext cx="1633180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0CC17FC7-0AEE-488F-8836-84A447A0632F}"/>
              </a:ext>
            </a:extLst>
          </p:cNvPr>
          <p:cNvSpPr/>
          <p:nvPr/>
        </p:nvSpPr>
        <p:spPr>
          <a:xfrm>
            <a:off x="2112989" y="2646251"/>
            <a:ext cx="1633180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6F136CAA-C979-42F9-8869-4F51E252381A}"/>
              </a:ext>
            </a:extLst>
          </p:cNvPr>
          <p:cNvSpPr/>
          <p:nvPr/>
        </p:nvSpPr>
        <p:spPr>
          <a:xfrm>
            <a:off x="2126216" y="1519727"/>
            <a:ext cx="1633180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654DDA9A-D8A6-4891-94E3-347D91F84889}"/>
              </a:ext>
            </a:extLst>
          </p:cNvPr>
          <p:cNvSpPr/>
          <p:nvPr/>
        </p:nvSpPr>
        <p:spPr>
          <a:xfrm>
            <a:off x="2133216" y="420461"/>
            <a:ext cx="1633180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05ED02E3-0ED5-4750-87FD-B7EFF50287E8}"/>
              </a:ext>
            </a:extLst>
          </p:cNvPr>
          <p:cNvSpPr txBox="1"/>
          <p:nvPr/>
        </p:nvSpPr>
        <p:spPr>
          <a:xfrm>
            <a:off x="613015" y="446040"/>
            <a:ext cx="935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MFG 336</a:t>
            </a:r>
          </a:p>
          <a:p>
            <a:endParaRPr lang="en-US" dirty="0"/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AEEA6A9E-7B89-42FE-9E01-700971611C22}"/>
              </a:ext>
            </a:extLst>
          </p:cNvPr>
          <p:cNvSpPr txBox="1"/>
          <p:nvPr/>
        </p:nvSpPr>
        <p:spPr>
          <a:xfrm>
            <a:off x="2643479" y="1558520"/>
            <a:ext cx="935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IE 366</a:t>
            </a:r>
          </a:p>
          <a:p>
            <a:endParaRPr lang="en-US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E0824BC6-C464-4947-9D02-65677E149F43}"/>
              </a:ext>
            </a:extLst>
          </p:cNvPr>
          <p:cNvSpPr txBox="1"/>
          <p:nvPr/>
        </p:nvSpPr>
        <p:spPr>
          <a:xfrm>
            <a:off x="628471" y="2604745"/>
            <a:ext cx="935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IE 367</a:t>
            </a:r>
          </a:p>
          <a:p>
            <a:endParaRPr lang="en-US" dirty="0"/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04459E6D-C72E-49A5-95BB-F20A70FD4058}"/>
              </a:ext>
            </a:extLst>
          </p:cNvPr>
          <p:cNvSpPr txBox="1"/>
          <p:nvPr/>
        </p:nvSpPr>
        <p:spPr>
          <a:xfrm>
            <a:off x="2620169" y="419494"/>
            <a:ext cx="935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IE 356</a:t>
            </a:r>
          </a:p>
          <a:p>
            <a:endParaRPr lang="en-US" dirty="0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AD3216FC-CB6F-45C3-8098-DC9397CD94A6}"/>
              </a:ext>
            </a:extLst>
          </p:cNvPr>
          <p:cNvSpPr txBox="1"/>
          <p:nvPr/>
        </p:nvSpPr>
        <p:spPr>
          <a:xfrm>
            <a:off x="693551" y="1524662"/>
            <a:ext cx="935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IE 355</a:t>
            </a:r>
          </a:p>
          <a:p>
            <a:endParaRPr lang="en-US" dirty="0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6189025D-7C98-4004-B462-26A1E8B995AE}"/>
              </a:ext>
            </a:extLst>
          </p:cNvPr>
          <p:cNvSpPr txBox="1"/>
          <p:nvPr/>
        </p:nvSpPr>
        <p:spPr>
          <a:xfrm>
            <a:off x="4477214" y="476494"/>
            <a:ext cx="935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ENGR 201</a:t>
            </a:r>
          </a:p>
          <a:p>
            <a:endParaRPr lang="en-US" dirty="0"/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0DF19DE6-B3B4-486D-BC43-6333B5F6D942}"/>
              </a:ext>
            </a:extLst>
          </p:cNvPr>
          <p:cNvSpPr txBox="1"/>
          <p:nvPr/>
        </p:nvSpPr>
        <p:spPr>
          <a:xfrm>
            <a:off x="4564456" y="1621505"/>
            <a:ext cx="935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ENGR 390</a:t>
            </a:r>
          </a:p>
          <a:p>
            <a:endParaRPr lang="en-US" dirty="0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546EE4D6-F5AD-4448-AE75-260E0F5579BA}"/>
              </a:ext>
            </a:extLst>
          </p:cNvPr>
          <p:cNvSpPr txBox="1"/>
          <p:nvPr/>
        </p:nvSpPr>
        <p:spPr>
          <a:xfrm>
            <a:off x="2604928" y="2654208"/>
            <a:ext cx="935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IE 368</a:t>
            </a:r>
          </a:p>
          <a:p>
            <a:endParaRPr lang="en-US" dirty="0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5393D024-4BC9-444E-B9C8-32B049CDEE02}"/>
              </a:ext>
            </a:extLst>
          </p:cNvPr>
          <p:cNvSpPr txBox="1"/>
          <p:nvPr/>
        </p:nvSpPr>
        <p:spPr>
          <a:xfrm>
            <a:off x="6838270" y="1532409"/>
            <a:ext cx="935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IE 412</a:t>
            </a:r>
          </a:p>
          <a:p>
            <a:endParaRPr lang="en-US" dirty="0"/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0E3747A3-A9CA-4147-B10E-8B07F0FA3075}"/>
              </a:ext>
            </a:extLst>
          </p:cNvPr>
          <p:cNvSpPr txBox="1"/>
          <p:nvPr/>
        </p:nvSpPr>
        <p:spPr>
          <a:xfrm>
            <a:off x="6707846" y="424114"/>
            <a:ext cx="104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MIME 497</a:t>
            </a:r>
          </a:p>
          <a:p>
            <a:endParaRPr lang="en-US" dirty="0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572254AE-BD19-4EED-BA62-9516BD54BE99}"/>
              </a:ext>
            </a:extLst>
          </p:cNvPr>
          <p:cNvSpPr txBox="1"/>
          <p:nvPr/>
        </p:nvSpPr>
        <p:spPr>
          <a:xfrm>
            <a:off x="8868458" y="1488555"/>
            <a:ext cx="935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IE 415</a:t>
            </a:r>
          </a:p>
          <a:p>
            <a:endParaRPr lang="en-US" dirty="0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8CEACD2-9366-4822-AD9C-C3D5FC86EDD3}"/>
              </a:ext>
            </a:extLst>
          </p:cNvPr>
          <p:cNvSpPr txBox="1"/>
          <p:nvPr/>
        </p:nvSpPr>
        <p:spPr>
          <a:xfrm>
            <a:off x="8726173" y="466768"/>
            <a:ext cx="100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MIME 498</a:t>
            </a:r>
          </a:p>
          <a:p>
            <a:endParaRPr lang="en-US" dirty="0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19DFCD39-15B4-4E1A-8BEA-7B56ED789649}"/>
              </a:ext>
            </a:extLst>
          </p:cNvPr>
          <p:cNvSpPr txBox="1"/>
          <p:nvPr/>
        </p:nvSpPr>
        <p:spPr>
          <a:xfrm>
            <a:off x="2215978" y="588402"/>
            <a:ext cx="152954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ysClr val="windowText" lastClr="000000"/>
                </a:solidFill>
              </a:rPr>
              <a:t>Experimental Design for Industrial Processes</a:t>
            </a:r>
          </a:p>
          <a:p>
            <a:pPr algn="ctr"/>
            <a:r>
              <a:rPr lang="en-US" sz="1100" dirty="0"/>
              <a:t>W (4)</a:t>
            </a:r>
          </a:p>
          <a:p>
            <a:endParaRPr lang="en-US" dirty="0"/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4E6CE90F-3E4B-4D9C-86A5-9782FA98B567}"/>
              </a:ext>
            </a:extLst>
          </p:cNvPr>
          <p:cNvSpPr txBox="1"/>
          <p:nvPr/>
        </p:nvSpPr>
        <p:spPr>
          <a:xfrm>
            <a:off x="290479" y="1711923"/>
            <a:ext cx="146356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ysClr val="windowText" lastClr="000000"/>
                </a:solidFill>
              </a:rPr>
              <a:t>Statistical Quality Control</a:t>
            </a:r>
            <a:endParaRPr lang="en-US" sz="1100" b="1" dirty="0">
              <a:solidFill>
                <a:sysClr val="windowText" lastClr="000000"/>
              </a:solidFill>
            </a:endParaRPr>
          </a:p>
          <a:p>
            <a:pPr algn="ctr"/>
            <a:r>
              <a:rPr lang="en-US" sz="1100" dirty="0"/>
              <a:t>F (4)</a:t>
            </a:r>
          </a:p>
          <a:p>
            <a:endParaRPr lang="en-US" dirty="0"/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D7AA5D78-C655-4DC2-9BEC-0C069345A042}"/>
              </a:ext>
            </a:extLst>
          </p:cNvPr>
          <p:cNvSpPr txBox="1"/>
          <p:nvPr/>
        </p:nvSpPr>
        <p:spPr>
          <a:xfrm>
            <a:off x="267343" y="2798723"/>
            <a:ext cx="146356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ysClr val="windowText" lastClr="000000"/>
                </a:solidFill>
              </a:rPr>
              <a:t>Production Planning and Control</a:t>
            </a:r>
          </a:p>
          <a:p>
            <a:pPr algn="ctr"/>
            <a:r>
              <a:rPr lang="en-US" sz="1100" dirty="0"/>
              <a:t>F (4)</a:t>
            </a:r>
          </a:p>
          <a:p>
            <a:endParaRPr lang="en-US" dirty="0"/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D1DAB4F4-CB8F-44FC-A90C-CDA6BF495043}"/>
              </a:ext>
            </a:extLst>
          </p:cNvPr>
          <p:cNvSpPr txBox="1"/>
          <p:nvPr/>
        </p:nvSpPr>
        <p:spPr>
          <a:xfrm>
            <a:off x="277209" y="653037"/>
            <a:ext cx="16285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Production Engineering</a:t>
            </a:r>
          </a:p>
          <a:p>
            <a:pPr algn="ctr"/>
            <a:r>
              <a:rPr lang="en-US" sz="1100" dirty="0"/>
              <a:t>F, W (4)</a:t>
            </a:r>
          </a:p>
          <a:p>
            <a:endParaRPr lang="en-US" dirty="0"/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ED4E1A10-0450-4895-A0DC-80E2AC83314E}"/>
              </a:ext>
            </a:extLst>
          </p:cNvPr>
          <p:cNvSpPr txBox="1"/>
          <p:nvPr/>
        </p:nvSpPr>
        <p:spPr>
          <a:xfrm>
            <a:off x="4085986" y="718521"/>
            <a:ext cx="17261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Electrical Fundamentals I</a:t>
            </a:r>
          </a:p>
          <a:p>
            <a:pPr algn="ctr"/>
            <a:r>
              <a:rPr lang="en-US" sz="1100" dirty="0"/>
              <a:t>F, W, S (3)</a:t>
            </a:r>
          </a:p>
          <a:p>
            <a:endParaRPr lang="en-US" dirty="0"/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C1B4845B-A3AD-4355-97B7-FFB6C7A22C80}"/>
              </a:ext>
            </a:extLst>
          </p:cNvPr>
          <p:cNvSpPr txBox="1"/>
          <p:nvPr/>
        </p:nvSpPr>
        <p:spPr>
          <a:xfrm>
            <a:off x="2070537" y="2852876"/>
            <a:ext cx="175545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Facility Design &amp; Operations Management </a:t>
            </a:r>
          </a:p>
          <a:p>
            <a:pPr algn="ctr"/>
            <a:r>
              <a:rPr lang="en-US" sz="1100" dirty="0"/>
              <a:t>W (4)</a:t>
            </a:r>
          </a:p>
          <a:p>
            <a:endParaRPr lang="en-US" dirty="0"/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23439300-206D-473E-922B-BAC9BDBA39FD}"/>
              </a:ext>
            </a:extLst>
          </p:cNvPr>
          <p:cNvSpPr txBox="1"/>
          <p:nvPr/>
        </p:nvSpPr>
        <p:spPr>
          <a:xfrm>
            <a:off x="2089263" y="1784921"/>
            <a:ext cx="17315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ysClr val="windowText" lastClr="000000"/>
                </a:solidFill>
              </a:rPr>
              <a:t>Work Systems Engineering</a:t>
            </a:r>
          </a:p>
          <a:p>
            <a:pPr algn="ctr"/>
            <a:r>
              <a:rPr lang="en-US" sz="1100" dirty="0"/>
              <a:t>W (4)</a:t>
            </a:r>
          </a:p>
          <a:p>
            <a:endParaRPr lang="en-US" dirty="0"/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ACDFAD15-AA4A-424B-B0F6-40F4F5F2D25F}"/>
              </a:ext>
            </a:extLst>
          </p:cNvPr>
          <p:cNvSpPr txBox="1"/>
          <p:nvPr/>
        </p:nvSpPr>
        <p:spPr>
          <a:xfrm>
            <a:off x="6304990" y="614081"/>
            <a:ext cx="1755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ysClr val="windowText" lastClr="000000"/>
                </a:solidFill>
              </a:rPr>
              <a:t>MIME Capstone Design</a:t>
            </a:r>
          </a:p>
          <a:p>
            <a:pPr algn="ctr"/>
            <a:r>
              <a:rPr lang="en-US" sz="1100" dirty="0"/>
              <a:t>F, W (4) </a:t>
            </a:r>
          </a:p>
          <a:p>
            <a:endParaRPr lang="en-US" dirty="0"/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D118E597-257D-4BAE-9516-2E34A43F7A21}"/>
              </a:ext>
            </a:extLst>
          </p:cNvPr>
          <p:cNvSpPr txBox="1"/>
          <p:nvPr/>
        </p:nvSpPr>
        <p:spPr>
          <a:xfrm>
            <a:off x="4330312" y="1882175"/>
            <a:ext cx="14635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ysClr val="windowText" lastClr="000000"/>
                </a:solidFill>
              </a:rPr>
              <a:t>Engineering Economy</a:t>
            </a:r>
          </a:p>
          <a:p>
            <a:pPr algn="ctr"/>
            <a:r>
              <a:rPr lang="en-US" sz="1100" dirty="0"/>
              <a:t>F, W, S (3)</a:t>
            </a:r>
          </a:p>
          <a:p>
            <a:endParaRPr lang="en-US" dirty="0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EE6B2B28-7EA5-490C-AC4D-96645D2F8BD6}"/>
              </a:ext>
            </a:extLst>
          </p:cNvPr>
          <p:cNvSpPr txBox="1"/>
          <p:nvPr/>
        </p:nvSpPr>
        <p:spPr>
          <a:xfrm>
            <a:off x="8323950" y="1665172"/>
            <a:ext cx="178053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ysClr val="windowText" lastClr="000000"/>
                </a:solidFill>
              </a:rPr>
              <a:t>Simulation and Decision Support Systems</a:t>
            </a:r>
            <a:endParaRPr lang="en-US" sz="1100" b="1" dirty="0">
              <a:solidFill>
                <a:sysClr val="windowText" lastClr="000000"/>
              </a:solidFill>
            </a:endParaRPr>
          </a:p>
          <a:p>
            <a:pPr algn="ctr"/>
            <a:r>
              <a:rPr lang="en-US" sz="1100" dirty="0"/>
              <a:t>W (4)</a:t>
            </a:r>
          </a:p>
          <a:p>
            <a:endParaRPr lang="en-US" dirty="0"/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2D3BF138-837C-45DA-9743-D20A41CAD7C7}"/>
              </a:ext>
            </a:extLst>
          </p:cNvPr>
          <p:cNvSpPr txBox="1"/>
          <p:nvPr/>
        </p:nvSpPr>
        <p:spPr>
          <a:xfrm>
            <a:off x="6451230" y="1714203"/>
            <a:ext cx="146356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ysClr val="windowText" lastClr="000000"/>
                </a:solidFill>
              </a:rPr>
              <a:t>Information Systems Engineering</a:t>
            </a:r>
          </a:p>
          <a:p>
            <a:pPr algn="ctr"/>
            <a:r>
              <a:rPr lang="en-US" sz="1100" dirty="0"/>
              <a:t>F (4)</a:t>
            </a:r>
          </a:p>
          <a:p>
            <a:endParaRPr lang="en-US" dirty="0"/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40DFBD7B-2B4E-4186-A22A-665D2AE45AEB}"/>
              </a:ext>
            </a:extLst>
          </p:cNvPr>
          <p:cNvSpPr txBox="1"/>
          <p:nvPr/>
        </p:nvSpPr>
        <p:spPr>
          <a:xfrm>
            <a:off x="599634" y="2222776"/>
            <a:ext cx="825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/>
              <a:t>IE 255 or ST 314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F90E7219-93ED-495A-BCB9-A1F04BBAAC6A}"/>
              </a:ext>
            </a:extLst>
          </p:cNvPr>
          <p:cNvSpPr txBox="1"/>
          <p:nvPr/>
        </p:nvSpPr>
        <p:spPr>
          <a:xfrm>
            <a:off x="559894" y="978382"/>
            <a:ext cx="104130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/>
              <a:t>ENGR: 213, 248; ME 250, MATS 321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4D83E1CA-0505-4422-89DF-B723D02074DD}"/>
              </a:ext>
            </a:extLst>
          </p:cNvPr>
          <p:cNvSpPr txBox="1"/>
          <p:nvPr/>
        </p:nvSpPr>
        <p:spPr>
          <a:xfrm>
            <a:off x="578763" y="3306800"/>
            <a:ext cx="825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/>
              <a:t>IE 255 or ST 314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D9CF2179-0EBA-40EF-BCDB-31A9BFEE6A98}"/>
              </a:ext>
            </a:extLst>
          </p:cNvPr>
          <p:cNvSpPr txBox="1"/>
          <p:nvPr/>
        </p:nvSpPr>
        <p:spPr>
          <a:xfrm>
            <a:off x="2559368" y="1113047"/>
            <a:ext cx="825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/>
              <a:t>IE 255 or ST 314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DB48F9F3-642A-4156-A34F-A6024AA60A55}"/>
              </a:ext>
            </a:extLst>
          </p:cNvPr>
          <p:cNvSpPr txBox="1"/>
          <p:nvPr/>
        </p:nvSpPr>
        <p:spPr>
          <a:xfrm>
            <a:off x="2482498" y="2104101"/>
            <a:ext cx="93506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/>
              <a:t>IE 255 or ST 314, PH: 212, 213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F7631678-A1C2-4C42-96BA-1FCB367DDCCA}"/>
              </a:ext>
            </a:extLst>
          </p:cNvPr>
          <p:cNvSpPr txBox="1"/>
          <p:nvPr/>
        </p:nvSpPr>
        <p:spPr>
          <a:xfrm>
            <a:off x="2454430" y="3336492"/>
            <a:ext cx="935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/>
              <a:t>IE 255 or ST 314, ENGR 248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6538E9EE-CF7F-4959-ACE1-E8598A33DCF6}"/>
              </a:ext>
            </a:extLst>
          </p:cNvPr>
          <p:cNvSpPr txBox="1"/>
          <p:nvPr/>
        </p:nvSpPr>
        <p:spPr>
          <a:xfrm>
            <a:off x="4491743" y="1122597"/>
            <a:ext cx="8800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/>
              <a:t>MTH: 251, 252</a:t>
            </a:r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352F9098-A61F-4F47-AB68-B7816B306BFA}"/>
              </a:ext>
            </a:extLst>
          </p:cNvPr>
          <p:cNvSpPr/>
          <p:nvPr/>
        </p:nvSpPr>
        <p:spPr>
          <a:xfrm>
            <a:off x="4164500" y="2584199"/>
            <a:ext cx="1676374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algn="ctr"/>
            <a:r>
              <a:rPr lang="en-US" sz="2600" b="1" dirty="0">
                <a:solidFill>
                  <a:schemeClr val="tx1"/>
                </a:solidFill>
              </a:rPr>
              <a:t>Focus Area: Restricted Elective</a:t>
            </a:r>
          </a:p>
          <a:p>
            <a:pPr algn="ctr"/>
            <a:r>
              <a:rPr lang="en-US" sz="1900" dirty="0">
                <a:solidFill>
                  <a:schemeClr val="tx1"/>
                </a:solidFill>
              </a:rPr>
              <a:t>F, W, S (4)</a:t>
            </a:r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8710DD5E-A9F1-4E2C-9114-069F5A45B30A}"/>
              </a:ext>
            </a:extLst>
          </p:cNvPr>
          <p:cNvSpPr/>
          <p:nvPr/>
        </p:nvSpPr>
        <p:spPr>
          <a:xfrm>
            <a:off x="99296" y="3699396"/>
            <a:ext cx="1676374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algn="ctr"/>
            <a:r>
              <a:rPr lang="en-US" sz="2600" b="1" dirty="0">
                <a:solidFill>
                  <a:schemeClr val="tx1"/>
                </a:solidFill>
              </a:rPr>
              <a:t>Focus Area: Restricted Elective</a:t>
            </a:r>
          </a:p>
          <a:p>
            <a:pPr algn="ctr"/>
            <a:r>
              <a:rPr lang="en-US" sz="1900" dirty="0">
                <a:solidFill>
                  <a:schemeClr val="tx1"/>
                </a:solidFill>
              </a:rPr>
              <a:t>F, W, S (4)</a:t>
            </a:r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B5E6E659-4832-4EE4-80CD-157FEE98323F}"/>
              </a:ext>
            </a:extLst>
          </p:cNvPr>
          <p:cNvSpPr/>
          <p:nvPr/>
        </p:nvSpPr>
        <p:spPr>
          <a:xfrm>
            <a:off x="2083777" y="3761732"/>
            <a:ext cx="1676374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40000" lnSpcReduction="20000"/>
          </a:bodyPr>
          <a:lstStyle/>
          <a:p>
            <a:pPr algn="ctr"/>
            <a:r>
              <a:rPr lang="en-US" sz="3000" b="1" dirty="0">
                <a:solidFill>
                  <a:schemeClr val="tx1"/>
                </a:solidFill>
              </a:rPr>
              <a:t>Social Processes &amp; Institutions*</a:t>
            </a:r>
          </a:p>
          <a:p>
            <a:pPr algn="ctr"/>
            <a:r>
              <a:rPr lang="en-US" sz="2200" dirty="0" err="1">
                <a:solidFill>
                  <a:schemeClr val="tx1"/>
                </a:solidFill>
              </a:rPr>
              <a:t>Bacc</a:t>
            </a:r>
            <a:r>
              <a:rPr lang="en-US" sz="2200" dirty="0">
                <a:solidFill>
                  <a:schemeClr val="tx1"/>
                </a:solidFill>
              </a:rPr>
              <a:t> Core </a:t>
            </a:r>
          </a:p>
          <a:p>
            <a:pPr algn="ctr"/>
            <a:r>
              <a:rPr lang="en-US" sz="2200" dirty="0">
                <a:solidFill>
                  <a:schemeClr val="tx1"/>
                </a:solidFill>
              </a:rPr>
              <a:t>F, W, S, U (3)</a:t>
            </a:r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C4F95E5A-E048-4D41-8AD5-1E1056E7BED8}"/>
              </a:ext>
            </a:extLst>
          </p:cNvPr>
          <p:cNvSpPr/>
          <p:nvPr/>
        </p:nvSpPr>
        <p:spPr>
          <a:xfrm>
            <a:off x="4165616" y="3706604"/>
            <a:ext cx="1676374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47500" lnSpcReduction="20000"/>
          </a:bodyPr>
          <a:lstStyle/>
          <a:p>
            <a:pPr algn="ctr"/>
            <a:r>
              <a:rPr lang="en-US" sz="3000" b="1" dirty="0">
                <a:solidFill>
                  <a:schemeClr val="tx1"/>
                </a:solidFill>
              </a:rPr>
              <a:t>Biology + Lab*</a:t>
            </a:r>
          </a:p>
          <a:p>
            <a:pPr algn="ctr"/>
            <a:r>
              <a:rPr lang="en-US" sz="2200" dirty="0" err="1">
                <a:solidFill>
                  <a:schemeClr val="tx1"/>
                </a:solidFill>
              </a:rPr>
              <a:t>Bacc</a:t>
            </a:r>
            <a:r>
              <a:rPr lang="en-US" sz="2200" dirty="0">
                <a:solidFill>
                  <a:schemeClr val="tx1"/>
                </a:solidFill>
              </a:rPr>
              <a:t> Core </a:t>
            </a:r>
          </a:p>
          <a:p>
            <a:pPr algn="ctr"/>
            <a:r>
              <a:rPr lang="en-US" sz="2200" dirty="0">
                <a:solidFill>
                  <a:schemeClr val="tx1"/>
                </a:solidFill>
              </a:rPr>
              <a:t>F, W, S, U (4)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357B6812-79C8-4477-8F6D-4A2EFDC2B9E6}"/>
              </a:ext>
            </a:extLst>
          </p:cNvPr>
          <p:cNvSpPr txBox="1"/>
          <p:nvPr/>
        </p:nvSpPr>
        <p:spPr>
          <a:xfrm>
            <a:off x="6676419" y="948109"/>
            <a:ext cx="104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/>
              <a:t>IE: 355, 356, 366, 367, 368, WR 327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52A0E427-BD6C-468B-8BBD-BB0B04F914A2}"/>
              </a:ext>
            </a:extLst>
          </p:cNvPr>
          <p:cNvSpPr txBox="1"/>
          <p:nvPr/>
        </p:nvSpPr>
        <p:spPr>
          <a:xfrm>
            <a:off x="6767134" y="2227031"/>
            <a:ext cx="8250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/>
              <a:t>IE 212</a:t>
            </a:r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C18F6672-3CC2-41E4-A5EA-F369414471DA}"/>
              </a:ext>
            </a:extLst>
          </p:cNvPr>
          <p:cNvSpPr/>
          <p:nvPr/>
        </p:nvSpPr>
        <p:spPr>
          <a:xfrm>
            <a:off x="6380483" y="2602525"/>
            <a:ext cx="1633180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5B1D2DA0-0703-4D71-9EA2-35EA929BF84F}"/>
              </a:ext>
            </a:extLst>
          </p:cNvPr>
          <p:cNvSpPr txBox="1"/>
          <p:nvPr/>
        </p:nvSpPr>
        <p:spPr>
          <a:xfrm>
            <a:off x="6290869" y="2783743"/>
            <a:ext cx="1812408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ysClr val="windowText" lastClr="000000"/>
                </a:solidFill>
              </a:rPr>
              <a:t>Industrial Systems Optimization</a:t>
            </a:r>
          </a:p>
          <a:p>
            <a:pPr algn="ctr"/>
            <a:r>
              <a:rPr lang="en-US" sz="1100" dirty="0"/>
              <a:t>F (4)</a:t>
            </a:r>
          </a:p>
          <a:p>
            <a:endParaRPr lang="en-US" dirty="0"/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6103E94D-3ECF-4C42-8C0D-E1F62EE3B534}"/>
              </a:ext>
            </a:extLst>
          </p:cNvPr>
          <p:cNvSpPr txBox="1"/>
          <p:nvPr/>
        </p:nvSpPr>
        <p:spPr>
          <a:xfrm>
            <a:off x="6851103" y="2627179"/>
            <a:ext cx="935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IE 425</a:t>
            </a:r>
          </a:p>
          <a:p>
            <a:endParaRPr lang="en-US" dirty="0"/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EA0F39CE-3C1E-4E2A-B43F-F6221B80C90C}"/>
              </a:ext>
            </a:extLst>
          </p:cNvPr>
          <p:cNvSpPr txBox="1"/>
          <p:nvPr/>
        </p:nvSpPr>
        <p:spPr>
          <a:xfrm>
            <a:off x="6743358" y="3274854"/>
            <a:ext cx="1029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/>
              <a:t>IE 255 or ST 314, MTH 341 (or 306)</a:t>
            </a:r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DACF8C95-30A7-45B8-80D2-312E292C1B5C}"/>
              </a:ext>
            </a:extLst>
          </p:cNvPr>
          <p:cNvSpPr/>
          <p:nvPr/>
        </p:nvSpPr>
        <p:spPr>
          <a:xfrm>
            <a:off x="6361984" y="3693979"/>
            <a:ext cx="1676374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algn="ctr"/>
            <a:r>
              <a:rPr lang="en-US" sz="2600" b="1" dirty="0">
                <a:solidFill>
                  <a:schemeClr val="tx1"/>
                </a:solidFill>
              </a:rPr>
              <a:t>Focus Area: Restricted Elective</a:t>
            </a:r>
          </a:p>
          <a:p>
            <a:pPr algn="ctr"/>
            <a:r>
              <a:rPr lang="en-US" sz="1900" dirty="0">
                <a:solidFill>
                  <a:schemeClr val="tx1"/>
                </a:solidFill>
              </a:rPr>
              <a:t>F, W, S (3-4)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1BAE750D-CEC2-4E47-803B-B90CB4FEABDB}"/>
              </a:ext>
            </a:extLst>
          </p:cNvPr>
          <p:cNvSpPr txBox="1"/>
          <p:nvPr/>
        </p:nvSpPr>
        <p:spPr>
          <a:xfrm>
            <a:off x="8346318" y="635561"/>
            <a:ext cx="1755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ysClr val="windowText" lastClr="000000"/>
                </a:solidFill>
              </a:rPr>
              <a:t>MIME Capstone Design</a:t>
            </a:r>
          </a:p>
          <a:p>
            <a:pPr algn="ctr"/>
            <a:r>
              <a:rPr lang="en-US" sz="1100" dirty="0"/>
              <a:t>W, S (4) </a:t>
            </a:r>
          </a:p>
          <a:p>
            <a:endParaRPr lang="en-US" dirty="0"/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396D53B2-3F01-4D4F-A32E-38220564B0CB}"/>
              </a:ext>
            </a:extLst>
          </p:cNvPr>
          <p:cNvSpPr txBox="1"/>
          <p:nvPr/>
        </p:nvSpPr>
        <p:spPr>
          <a:xfrm>
            <a:off x="8650747" y="963367"/>
            <a:ext cx="116108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/>
              <a:t>MIME 497, capstone must be taken consecutively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D912ED11-2542-4ED8-95E9-ED0E0F1CC277}"/>
              </a:ext>
            </a:extLst>
          </p:cNvPr>
          <p:cNvSpPr txBox="1"/>
          <p:nvPr/>
        </p:nvSpPr>
        <p:spPr>
          <a:xfrm>
            <a:off x="8701438" y="2154088"/>
            <a:ext cx="104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/>
              <a:t>IE: 212, 255 or ST 314, IE 355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3E3EB12B-11BA-4B96-B180-99EBB7BD5D78}"/>
              </a:ext>
            </a:extLst>
          </p:cNvPr>
          <p:cNvSpPr txBox="1"/>
          <p:nvPr/>
        </p:nvSpPr>
        <p:spPr>
          <a:xfrm>
            <a:off x="8795984" y="2637549"/>
            <a:ext cx="935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IE 426</a:t>
            </a:r>
          </a:p>
          <a:p>
            <a:endParaRPr lang="en-US" dirty="0"/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6BDEBA12-EB32-4F31-927E-AA460CAA1587}"/>
              </a:ext>
            </a:extLst>
          </p:cNvPr>
          <p:cNvSpPr txBox="1"/>
          <p:nvPr/>
        </p:nvSpPr>
        <p:spPr>
          <a:xfrm>
            <a:off x="8286753" y="2821842"/>
            <a:ext cx="178053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ysClr val="windowText" lastClr="000000"/>
                </a:solidFill>
              </a:rPr>
              <a:t>Stochastic Models of Industrial Systems</a:t>
            </a:r>
            <a:endParaRPr lang="en-US" sz="1100" b="1" dirty="0">
              <a:solidFill>
                <a:sysClr val="windowText" lastClr="000000"/>
              </a:solidFill>
            </a:endParaRPr>
          </a:p>
          <a:p>
            <a:pPr algn="ctr"/>
            <a:r>
              <a:rPr lang="en-US" sz="1100" dirty="0"/>
              <a:t>W (4)</a:t>
            </a:r>
          </a:p>
          <a:p>
            <a:endParaRPr lang="en-US" dirty="0"/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D8910F2E-29B1-4E35-9AF1-9121DBDD2F0E}"/>
              </a:ext>
            </a:extLst>
          </p:cNvPr>
          <p:cNvSpPr txBox="1"/>
          <p:nvPr/>
        </p:nvSpPr>
        <p:spPr>
          <a:xfrm>
            <a:off x="8671130" y="3311280"/>
            <a:ext cx="104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/>
              <a:t>IE 255 or ST 314, IE 425</a:t>
            </a:r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14C262C9-AF19-4E1B-91EB-FA7A982B13A8}"/>
              </a:ext>
            </a:extLst>
          </p:cNvPr>
          <p:cNvSpPr/>
          <p:nvPr/>
        </p:nvSpPr>
        <p:spPr>
          <a:xfrm>
            <a:off x="8317238" y="3737105"/>
            <a:ext cx="1676374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algn="ctr"/>
            <a:r>
              <a:rPr lang="en-US" sz="2600" b="1" dirty="0">
                <a:solidFill>
                  <a:schemeClr val="tx1"/>
                </a:solidFill>
              </a:rPr>
              <a:t>Focus Area: Restricted Elective</a:t>
            </a:r>
          </a:p>
          <a:p>
            <a:pPr algn="ctr"/>
            <a:r>
              <a:rPr lang="en-US" sz="1900" dirty="0">
                <a:solidFill>
                  <a:schemeClr val="tx1"/>
                </a:solidFill>
              </a:rPr>
              <a:t>F, W, S (3-4)</a:t>
            </a:r>
          </a:p>
        </p:txBody>
      </p:sp>
      <p:sp>
        <p:nvSpPr>
          <p:cNvPr id="182" name="Oval 181">
            <a:extLst>
              <a:ext uri="{FF2B5EF4-FFF2-40B4-BE49-F238E27FC236}">
                <a16:creationId xmlns:a16="http://schemas.microsoft.com/office/drawing/2014/main" id="{92443E16-6D23-4C75-8640-07DCE81ECD5D}"/>
              </a:ext>
            </a:extLst>
          </p:cNvPr>
          <p:cNvSpPr/>
          <p:nvPr/>
        </p:nvSpPr>
        <p:spPr>
          <a:xfrm>
            <a:off x="10416713" y="407697"/>
            <a:ext cx="1676374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algn="ctr"/>
            <a:r>
              <a:rPr lang="en-US" sz="2600" b="1" dirty="0">
                <a:solidFill>
                  <a:schemeClr val="tx1"/>
                </a:solidFill>
              </a:rPr>
              <a:t>Focus Area: Restricted Elective</a:t>
            </a:r>
          </a:p>
          <a:p>
            <a:pPr algn="ctr"/>
            <a:r>
              <a:rPr lang="en-US" sz="1900" dirty="0">
                <a:solidFill>
                  <a:schemeClr val="tx1"/>
                </a:solidFill>
              </a:rPr>
              <a:t>F, W, S (4)</a:t>
            </a:r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28E2EB9A-1D7B-4390-B35A-C8460B2D6224}"/>
              </a:ext>
            </a:extLst>
          </p:cNvPr>
          <p:cNvSpPr/>
          <p:nvPr/>
        </p:nvSpPr>
        <p:spPr>
          <a:xfrm>
            <a:off x="10477483" y="2602525"/>
            <a:ext cx="1676374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0000" lnSpcReduction="20000"/>
          </a:bodyPr>
          <a:lstStyle/>
          <a:p>
            <a:pPr algn="ctr"/>
            <a:r>
              <a:rPr lang="en-US" sz="1900" b="1" dirty="0">
                <a:solidFill>
                  <a:schemeClr val="tx1"/>
                </a:solidFill>
              </a:rPr>
              <a:t>Contemporary Global Issues* </a:t>
            </a:r>
          </a:p>
          <a:p>
            <a:pPr algn="ctr"/>
            <a:r>
              <a:rPr lang="en-US" sz="1900" dirty="0" err="1">
                <a:solidFill>
                  <a:schemeClr val="tx1"/>
                </a:solidFill>
              </a:rPr>
              <a:t>Bacc</a:t>
            </a:r>
            <a:r>
              <a:rPr lang="en-US" sz="1900" dirty="0">
                <a:solidFill>
                  <a:schemeClr val="tx1"/>
                </a:solidFill>
              </a:rPr>
              <a:t> Core </a:t>
            </a:r>
          </a:p>
          <a:p>
            <a:pPr algn="ctr"/>
            <a:r>
              <a:rPr lang="en-US" sz="1900" dirty="0">
                <a:solidFill>
                  <a:schemeClr val="tx1"/>
                </a:solidFill>
              </a:rPr>
              <a:t>F, W, S, U (3) </a:t>
            </a:r>
          </a:p>
        </p:txBody>
      </p:sp>
      <p:sp>
        <p:nvSpPr>
          <p:cNvPr id="184" name="Oval 183">
            <a:extLst>
              <a:ext uri="{FF2B5EF4-FFF2-40B4-BE49-F238E27FC236}">
                <a16:creationId xmlns:a16="http://schemas.microsoft.com/office/drawing/2014/main" id="{AA2DAAEA-8B00-4F78-BE95-97FA4AE18D51}"/>
              </a:ext>
            </a:extLst>
          </p:cNvPr>
          <p:cNvSpPr/>
          <p:nvPr/>
        </p:nvSpPr>
        <p:spPr>
          <a:xfrm>
            <a:off x="10498246" y="3702351"/>
            <a:ext cx="1676374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0000" lnSpcReduction="20000"/>
          </a:bodyPr>
          <a:lstStyle/>
          <a:p>
            <a:pPr algn="ctr"/>
            <a:r>
              <a:rPr lang="en-US" sz="1900" b="1" dirty="0">
                <a:solidFill>
                  <a:schemeClr val="tx1"/>
                </a:solidFill>
              </a:rPr>
              <a:t>Science, Tech, &amp; Society*</a:t>
            </a:r>
          </a:p>
          <a:p>
            <a:pPr algn="ctr"/>
            <a:r>
              <a:rPr lang="en-US" sz="1900" dirty="0" err="1">
                <a:solidFill>
                  <a:schemeClr val="tx1"/>
                </a:solidFill>
              </a:rPr>
              <a:t>Bacc</a:t>
            </a:r>
            <a:r>
              <a:rPr lang="en-US" sz="1900" dirty="0">
                <a:solidFill>
                  <a:schemeClr val="tx1"/>
                </a:solidFill>
              </a:rPr>
              <a:t> Core </a:t>
            </a:r>
          </a:p>
          <a:p>
            <a:pPr algn="ctr"/>
            <a:r>
              <a:rPr lang="en-US" sz="1900" dirty="0">
                <a:solidFill>
                  <a:schemeClr val="tx1"/>
                </a:solidFill>
              </a:rPr>
              <a:t>F, W, S, U (3) </a:t>
            </a:r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9E203A10-2EBD-4DC1-937D-590962089371}"/>
              </a:ext>
            </a:extLst>
          </p:cNvPr>
          <p:cNvSpPr/>
          <p:nvPr/>
        </p:nvSpPr>
        <p:spPr>
          <a:xfrm>
            <a:off x="4223908" y="4823263"/>
            <a:ext cx="1676374" cy="1066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0000" lnSpcReduction="20000"/>
          </a:bodyPr>
          <a:lstStyle/>
          <a:p>
            <a:pPr algn="ctr"/>
            <a:r>
              <a:rPr lang="en-US" sz="1900" b="1" dirty="0">
                <a:solidFill>
                  <a:schemeClr val="tx1"/>
                </a:solidFill>
              </a:rPr>
              <a:t>Cultural Diversity* </a:t>
            </a:r>
          </a:p>
          <a:p>
            <a:pPr algn="ctr"/>
            <a:r>
              <a:rPr lang="en-US" sz="1900" dirty="0" err="1">
                <a:solidFill>
                  <a:schemeClr val="tx1"/>
                </a:solidFill>
              </a:rPr>
              <a:t>Bacc</a:t>
            </a:r>
            <a:r>
              <a:rPr lang="en-US" sz="1900" dirty="0">
                <a:solidFill>
                  <a:schemeClr val="tx1"/>
                </a:solidFill>
              </a:rPr>
              <a:t> Core </a:t>
            </a:r>
          </a:p>
          <a:p>
            <a:pPr algn="ctr"/>
            <a:r>
              <a:rPr lang="en-US" sz="1900" dirty="0">
                <a:solidFill>
                  <a:schemeClr val="tx1"/>
                </a:solidFill>
              </a:rPr>
              <a:t>F, W, S, U (3) </a:t>
            </a:r>
          </a:p>
        </p:txBody>
      </p:sp>
    </p:spTree>
    <p:extLst>
      <p:ext uri="{BB962C8B-B14F-4D97-AF65-F5344CB8AC3E}">
        <p14:creationId xmlns:p14="http://schemas.microsoft.com/office/powerpoint/2010/main" val="4018249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27449</TotalTime>
  <Words>1027</Words>
  <Application>Microsoft Office PowerPoint</Application>
  <PresentationFormat>Widescreen</PresentationFormat>
  <Paragraphs>222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Roegner, Megan</dc:creator>
  <cp:lastModifiedBy>Kyllo, Sarah M.</cp:lastModifiedBy>
  <cp:revision>54</cp:revision>
  <cp:lastPrinted>2022-10-14T00:27:32Z</cp:lastPrinted>
  <dcterms:created xsi:type="dcterms:W3CDTF">2022-10-14T00:02:29Z</dcterms:created>
  <dcterms:modified xsi:type="dcterms:W3CDTF">2023-06-20T17:44:37Z</dcterms:modified>
</cp:coreProperties>
</file>